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Lst>
  <p:sldIdLst>
    <p:sldId id="256" r:id="rId3"/>
    <p:sldId id="269" r:id="rId4"/>
    <p:sldId id="257" r:id="rId5"/>
    <p:sldId id="259" r:id="rId6"/>
    <p:sldId id="265" r:id="rId7"/>
    <p:sldId id="264" r:id="rId8"/>
    <p:sldId id="266" r:id="rId9"/>
    <p:sldId id="267" r:id="rId10"/>
    <p:sldId id="271" r:id="rId11"/>
    <p:sldId id="268" r:id="rId12"/>
    <p:sldId id="262" r:id="rId13"/>
    <p:sldId id="261" r:id="rId14"/>
    <p:sldId id="272" r:id="rId15"/>
    <p:sldId id="260" r:id="rId16"/>
    <p:sldId id="270" r:id="rId17"/>
  </p:sldIdLst>
  <p:sldSz cx="9144000" cy="6858000" type="screen4x3"/>
  <p:notesSz cx="994568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129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2B445-DCF4-4BE9-B0DE-CE0723F3BE2E}"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kumimoji="1" lang="ja-JP" altLang="en-US"/>
        </a:p>
      </dgm:t>
    </dgm:pt>
    <dgm:pt modelId="{E3F480A0-999D-4E63-BCF4-D0B7E3AA70A5}">
      <dgm:prSet phldrT="[テキスト]" custT="1"/>
      <dgm:spPr>
        <a:solidFill>
          <a:schemeClr val="accent2">
            <a:lumMod val="50000"/>
          </a:schemeClr>
        </a:solidFill>
      </dgm:spPr>
      <dgm:t>
        <a:bodyPr/>
        <a:lstStyle/>
        <a:p>
          <a:r>
            <a:rPr kumimoji="1" lang="ja-JP" altLang="en-US" sz="2400" dirty="0"/>
            <a:t>感謝する</a:t>
          </a:r>
        </a:p>
      </dgm:t>
    </dgm:pt>
    <dgm:pt modelId="{0573590C-236D-4583-BB8B-59BD29705130}" type="parTrans" cxnId="{C61C9C44-5EE1-4D2C-BB05-49D196E24023}">
      <dgm:prSet/>
      <dgm:spPr/>
      <dgm:t>
        <a:bodyPr/>
        <a:lstStyle/>
        <a:p>
          <a:endParaRPr kumimoji="1" lang="ja-JP" altLang="en-US"/>
        </a:p>
      </dgm:t>
    </dgm:pt>
    <dgm:pt modelId="{A7C42E60-E5A4-4660-A727-620EB4D91598}" type="sibTrans" cxnId="{C61C9C44-5EE1-4D2C-BB05-49D196E24023}">
      <dgm:prSet/>
      <dgm:spPr>
        <a:solidFill>
          <a:srgbClr val="3333CC"/>
        </a:solidFill>
      </dgm:spPr>
      <dgm:t>
        <a:bodyPr/>
        <a:lstStyle/>
        <a:p>
          <a:endParaRPr kumimoji="1" lang="ja-JP" altLang="en-US"/>
        </a:p>
      </dgm:t>
    </dgm:pt>
    <dgm:pt modelId="{6DF02476-2982-4E10-8D34-DCA1A656CA25}">
      <dgm:prSet phldrT="[テキスト]" custT="1"/>
      <dgm:spPr/>
      <dgm:t>
        <a:bodyPr/>
        <a:lstStyle/>
        <a:p>
          <a:r>
            <a:rPr kumimoji="1" lang="ja-JP" altLang="en-US" sz="2200" dirty="0"/>
            <a:t>他者のために</a:t>
          </a:r>
          <a:endParaRPr kumimoji="1" lang="en-US" altLang="ja-JP" sz="2200" dirty="0"/>
        </a:p>
        <a:p>
          <a:r>
            <a:rPr kumimoji="1" lang="ja-JP" altLang="en-US" sz="2200" dirty="0"/>
            <a:t>行動する</a:t>
          </a:r>
        </a:p>
      </dgm:t>
    </dgm:pt>
    <dgm:pt modelId="{BF11C987-B1D5-41DC-91EB-9BBAB48FEE03}" type="parTrans" cxnId="{6805E863-773B-4169-945F-62DCC51D9CA5}">
      <dgm:prSet/>
      <dgm:spPr/>
      <dgm:t>
        <a:bodyPr/>
        <a:lstStyle/>
        <a:p>
          <a:endParaRPr kumimoji="1" lang="ja-JP" altLang="en-US"/>
        </a:p>
      </dgm:t>
    </dgm:pt>
    <dgm:pt modelId="{2531D9B0-75E6-4D6C-B623-452F10E3258C}" type="sibTrans" cxnId="{6805E863-773B-4169-945F-62DCC51D9CA5}">
      <dgm:prSet/>
      <dgm:spPr/>
      <dgm:t>
        <a:bodyPr/>
        <a:lstStyle/>
        <a:p>
          <a:endParaRPr kumimoji="1" lang="ja-JP" altLang="en-US"/>
        </a:p>
      </dgm:t>
    </dgm:pt>
    <dgm:pt modelId="{BCA3485D-C815-4D8F-971C-019E2C5E187D}">
      <dgm:prSet phldrT="[テキスト]" custT="1"/>
      <dgm:spPr>
        <a:solidFill>
          <a:schemeClr val="accent6">
            <a:lumMod val="50000"/>
          </a:schemeClr>
        </a:solidFill>
      </dgm:spPr>
      <dgm:t>
        <a:bodyPr/>
        <a:lstStyle/>
        <a:p>
          <a:r>
            <a:rPr kumimoji="1" lang="ja-JP" altLang="en-US" sz="2600" dirty="0"/>
            <a:t>感謝される</a:t>
          </a:r>
        </a:p>
      </dgm:t>
    </dgm:pt>
    <dgm:pt modelId="{1DC86776-302F-40D8-95BA-3617809BB706}" type="parTrans" cxnId="{7D6C4915-D4A7-4CD3-9805-4E547170A8B4}">
      <dgm:prSet/>
      <dgm:spPr/>
      <dgm:t>
        <a:bodyPr/>
        <a:lstStyle/>
        <a:p>
          <a:endParaRPr kumimoji="1" lang="ja-JP" altLang="en-US"/>
        </a:p>
      </dgm:t>
    </dgm:pt>
    <dgm:pt modelId="{7BBC7F13-8E73-49F0-9E79-F7052DBDEAA6}" type="sibTrans" cxnId="{7D6C4915-D4A7-4CD3-9805-4E547170A8B4}">
      <dgm:prSet/>
      <dgm:spPr/>
      <dgm:t>
        <a:bodyPr/>
        <a:lstStyle/>
        <a:p>
          <a:endParaRPr kumimoji="1" lang="ja-JP" altLang="en-US"/>
        </a:p>
      </dgm:t>
    </dgm:pt>
    <dgm:pt modelId="{2D8EF7F3-EAA5-4838-ADDF-9E40BFD96CE7}">
      <dgm:prSet phldrT="[テキスト]" custT="1"/>
      <dgm:spPr>
        <a:solidFill>
          <a:srgbClr val="002060"/>
        </a:solidFill>
      </dgm:spPr>
      <dgm:t>
        <a:bodyPr/>
        <a:lstStyle/>
        <a:p>
          <a:r>
            <a:rPr kumimoji="1" lang="ja-JP" altLang="en-US" sz="1800" dirty="0"/>
            <a:t>相手が自分のために行動してくれる</a:t>
          </a:r>
        </a:p>
      </dgm:t>
    </dgm:pt>
    <dgm:pt modelId="{48FC678F-9F4E-4EE8-9CFF-E34A38D95E18}" type="parTrans" cxnId="{64308250-803A-4F92-B2FB-5837DB17215D}">
      <dgm:prSet/>
      <dgm:spPr/>
      <dgm:t>
        <a:bodyPr/>
        <a:lstStyle/>
        <a:p>
          <a:endParaRPr kumimoji="1" lang="ja-JP" altLang="en-US"/>
        </a:p>
      </dgm:t>
    </dgm:pt>
    <dgm:pt modelId="{A18B09D0-4783-4E26-BE33-5D2340FD059D}" type="sibTrans" cxnId="{64308250-803A-4F92-B2FB-5837DB17215D}">
      <dgm:prSet/>
      <dgm:spPr/>
      <dgm:t>
        <a:bodyPr/>
        <a:lstStyle/>
        <a:p>
          <a:endParaRPr kumimoji="1" lang="ja-JP" altLang="en-US"/>
        </a:p>
      </dgm:t>
    </dgm:pt>
    <dgm:pt modelId="{FE6DB23A-535B-4F03-93D5-C7B718967B21}" type="pres">
      <dgm:prSet presAssocID="{4692B445-DCF4-4BE9-B0DE-CE0723F3BE2E}" presName="Name0" presStyleCnt="0">
        <dgm:presLayoutVars>
          <dgm:dir/>
          <dgm:resizeHandles val="exact"/>
        </dgm:presLayoutVars>
      </dgm:prSet>
      <dgm:spPr/>
    </dgm:pt>
    <dgm:pt modelId="{8BB92042-5DEA-4001-82FB-384D50F2AFA6}" type="pres">
      <dgm:prSet presAssocID="{4692B445-DCF4-4BE9-B0DE-CE0723F3BE2E}" presName="cycle" presStyleCnt="0"/>
      <dgm:spPr/>
    </dgm:pt>
    <dgm:pt modelId="{E864B865-61DF-450F-89F8-1FF016BE3DA7}" type="pres">
      <dgm:prSet presAssocID="{E3F480A0-999D-4E63-BCF4-D0B7E3AA70A5}" presName="nodeFirstNode" presStyleLbl="node1" presStyleIdx="0" presStyleCnt="4">
        <dgm:presLayoutVars>
          <dgm:bulletEnabled val="1"/>
        </dgm:presLayoutVars>
      </dgm:prSet>
      <dgm:spPr/>
    </dgm:pt>
    <dgm:pt modelId="{97CA9B64-2692-428E-BEF1-74A65D6DE389}" type="pres">
      <dgm:prSet presAssocID="{A7C42E60-E5A4-4660-A727-620EB4D91598}" presName="sibTransFirstNode" presStyleLbl="bgShp" presStyleIdx="0" presStyleCnt="1"/>
      <dgm:spPr/>
    </dgm:pt>
    <dgm:pt modelId="{CC430546-BC26-4835-9F8F-4B5EE65320E4}" type="pres">
      <dgm:prSet presAssocID="{6DF02476-2982-4E10-8D34-DCA1A656CA25}" presName="nodeFollowingNodes" presStyleLbl="node1" presStyleIdx="1" presStyleCnt="4">
        <dgm:presLayoutVars>
          <dgm:bulletEnabled val="1"/>
        </dgm:presLayoutVars>
      </dgm:prSet>
      <dgm:spPr/>
    </dgm:pt>
    <dgm:pt modelId="{2012D1E0-DF15-4B2A-99BA-ACF6AF989ADF}" type="pres">
      <dgm:prSet presAssocID="{BCA3485D-C815-4D8F-971C-019E2C5E187D}" presName="nodeFollowingNodes" presStyleLbl="node1" presStyleIdx="2" presStyleCnt="4">
        <dgm:presLayoutVars>
          <dgm:bulletEnabled val="1"/>
        </dgm:presLayoutVars>
      </dgm:prSet>
      <dgm:spPr/>
    </dgm:pt>
    <dgm:pt modelId="{1D73BA9C-9492-4FA3-A0AC-566B3029130C}" type="pres">
      <dgm:prSet presAssocID="{2D8EF7F3-EAA5-4838-ADDF-9E40BFD96CE7}" presName="nodeFollowingNodes" presStyleLbl="node1" presStyleIdx="3" presStyleCnt="4" custScaleX="106922">
        <dgm:presLayoutVars>
          <dgm:bulletEnabled val="1"/>
        </dgm:presLayoutVars>
      </dgm:prSet>
      <dgm:spPr/>
    </dgm:pt>
  </dgm:ptLst>
  <dgm:cxnLst>
    <dgm:cxn modelId="{97299E00-A0CB-4352-A789-BCFF30A3F16D}" type="presOf" srcId="{6DF02476-2982-4E10-8D34-DCA1A656CA25}" destId="{CC430546-BC26-4835-9F8F-4B5EE65320E4}" srcOrd="0" destOrd="0" presId="urn:microsoft.com/office/officeart/2005/8/layout/cycle3"/>
    <dgm:cxn modelId="{7D6C4915-D4A7-4CD3-9805-4E547170A8B4}" srcId="{4692B445-DCF4-4BE9-B0DE-CE0723F3BE2E}" destId="{BCA3485D-C815-4D8F-971C-019E2C5E187D}" srcOrd="2" destOrd="0" parTransId="{1DC86776-302F-40D8-95BA-3617809BB706}" sibTransId="{7BBC7F13-8E73-49F0-9E79-F7052DBDEAA6}"/>
    <dgm:cxn modelId="{A122E83D-792D-4CE9-A270-B0CE4BC62031}" type="presOf" srcId="{BCA3485D-C815-4D8F-971C-019E2C5E187D}" destId="{2012D1E0-DF15-4B2A-99BA-ACF6AF989ADF}" srcOrd="0" destOrd="0" presId="urn:microsoft.com/office/officeart/2005/8/layout/cycle3"/>
    <dgm:cxn modelId="{B810603F-21FA-435F-9A0F-D8954C59806A}" type="presOf" srcId="{A7C42E60-E5A4-4660-A727-620EB4D91598}" destId="{97CA9B64-2692-428E-BEF1-74A65D6DE389}" srcOrd="0" destOrd="0" presId="urn:microsoft.com/office/officeart/2005/8/layout/cycle3"/>
    <dgm:cxn modelId="{6805E863-773B-4169-945F-62DCC51D9CA5}" srcId="{4692B445-DCF4-4BE9-B0DE-CE0723F3BE2E}" destId="{6DF02476-2982-4E10-8D34-DCA1A656CA25}" srcOrd="1" destOrd="0" parTransId="{BF11C987-B1D5-41DC-91EB-9BBAB48FEE03}" sibTransId="{2531D9B0-75E6-4D6C-B623-452F10E3258C}"/>
    <dgm:cxn modelId="{C61C9C44-5EE1-4D2C-BB05-49D196E24023}" srcId="{4692B445-DCF4-4BE9-B0DE-CE0723F3BE2E}" destId="{E3F480A0-999D-4E63-BCF4-D0B7E3AA70A5}" srcOrd="0" destOrd="0" parTransId="{0573590C-236D-4583-BB8B-59BD29705130}" sibTransId="{A7C42E60-E5A4-4660-A727-620EB4D91598}"/>
    <dgm:cxn modelId="{64308250-803A-4F92-B2FB-5837DB17215D}" srcId="{4692B445-DCF4-4BE9-B0DE-CE0723F3BE2E}" destId="{2D8EF7F3-EAA5-4838-ADDF-9E40BFD96CE7}" srcOrd="3" destOrd="0" parTransId="{48FC678F-9F4E-4EE8-9CFF-E34A38D95E18}" sibTransId="{A18B09D0-4783-4E26-BE33-5D2340FD059D}"/>
    <dgm:cxn modelId="{079B1973-FF1E-4E3C-91DF-5BC3A95B4106}" type="presOf" srcId="{2D8EF7F3-EAA5-4838-ADDF-9E40BFD96CE7}" destId="{1D73BA9C-9492-4FA3-A0AC-566B3029130C}" srcOrd="0" destOrd="0" presId="urn:microsoft.com/office/officeart/2005/8/layout/cycle3"/>
    <dgm:cxn modelId="{B3632E5A-2739-4791-BEC6-08511989C9DA}" type="presOf" srcId="{4692B445-DCF4-4BE9-B0DE-CE0723F3BE2E}" destId="{FE6DB23A-535B-4F03-93D5-C7B718967B21}" srcOrd="0" destOrd="0" presId="urn:microsoft.com/office/officeart/2005/8/layout/cycle3"/>
    <dgm:cxn modelId="{85D409E9-A55C-4B89-BC3F-996855D6D542}" type="presOf" srcId="{E3F480A0-999D-4E63-BCF4-D0B7E3AA70A5}" destId="{E864B865-61DF-450F-89F8-1FF016BE3DA7}" srcOrd="0" destOrd="0" presId="urn:microsoft.com/office/officeart/2005/8/layout/cycle3"/>
    <dgm:cxn modelId="{B2D79D1D-DE1E-4E4F-887E-F7171D5D3AA0}" type="presParOf" srcId="{FE6DB23A-535B-4F03-93D5-C7B718967B21}" destId="{8BB92042-5DEA-4001-82FB-384D50F2AFA6}" srcOrd="0" destOrd="0" presId="urn:microsoft.com/office/officeart/2005/8/layout/cycle3"/>
    <dgm:cxn modelId="{F2ACF52C-DA42-4379-A207-1DFD3DC22256}" type="presParOf" srcId="{8BB92042-5DEA-4001-82FB-384D50F2AFA6}" destId="{E864B865-61DF-450F-89F8-1FF016BE3DA7}" srcOrd="0" destOrd="0" presId="urn:microsoft.com/office/officeart/2005/8/layout/cycle3"/>
    <dgm:cxn modelId="{B14863D9-2719-40CB-A8E5-DC01207AACF6}" type="presParOf" srcId="{8BB92042-5DEA-4001-82FB-384D50F2AFA6}" destId="{97CA9B64-2692-428E-BEF1-74A65D6DE389}" srcOrd="1" destOrd="0" presId="urn:microsoft.com/office/officeart/2005/8/layout/cycle3"/>
    <dgm:cxn modelId="{0987EBA7-E1F7-4752-B94B-190C3A7B947F}" type="presParOf" srcId="{8BB92042-5DEA-4001-82FB-384D50F2AFA6}" destId="{CC430546-BC26-4835-9F8F-4B5EE65320E4}" srcOrd="2" destOrd="0" presId="urn:microsoft.com/office/officeart/2005/8/layout/cycle3"/>
    <dgm:cxn modelId="{90203BED-5E82-4ABA-919E-6FDF1A48BA02}" type="presParOf" srcId="{8BB92042-5DEA-4001-82FB-384D50F2AFA6}" destId="{2012D1E0-DF15-4B2A-99BA-ACF6AF989ADF}" srcOrd="3" destOrd="0" presId="urn:microsoft.com/office/officeart/2005/8/layout/cycle3"/>
    <dgm:cxn modelId="{8F52699A-3725-417E-98B7-A3441A9C3A8B}" type="presParOf" srcId="{8BB92042-5DEA-4001-82FB-384D50F2AFA6}" destId="{1D73BA9C-9492-4FA3-A0AC-566B3029130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A9B64-2692-428E-BEF1-74A65D6DE389}">
      <dsp:nvSpPr>
        <dsp:cNvPr id="0" name=""/>
        <dsp:cNvSpPr/>
      </dsp:nvSpPr>
      <dsp:spPr>
        <a:xfrm>
          <a:off x="1767668" y="-64704"/>
          <a:ext cx="3121745" cy="3121745"/>
        </a:xfrm>
        <a:prstGeom prst="circularArrow">
          <a:avLst>
            <a:gd name="adj1" fmla="val 4668"/>
            <a:gd name="adj2" fmla="val 272909"/>
            <a:gd name="adj3" fmla="val 12965910"/>
            <a:gd name="adj4" fmla="val 17939793"/>
            <a:gd name="adj5" fmla="val 4847"/>
          </a:avLst>
        </a:prstGeom>
        <a:solidFill>
          <a:srgbClr val="3333CC"/>
        </a:solidFill>
        <a:ln>
          <a:noFill/>
        </a:ln>
        <a:effectLst/>
      </dsp:spPr>
      <dsp:style>
        <a:lnRef idx="0">
          <a:scrgbClr r="0" g="0" b="0"/>
        </a:lnRef>
        <a:fillRef idx="1">
          <a:scrgbClr r="0" g="0" b="0"/>
        </a:fillRef>
        <a:effectRef idx="0">
          <a:scrgbClr r="0" g="0" b="0"/>
        </a:effectRef>
        <a:fontRef idx="minor"/>
      </dsp:style>
    </dsp:sp>
    <dsp:sp modelId="{E864B865-61DF-450F-89F8-1FF016BE3DA7}">
      <dsp:nvSpPr>
        <dsp:cNvPr id="0" name=""/>
        <dsp:cNvSpPr/>
      </dsp:nvSpPr>
      <dsp:spPr>
        <a:xfrm>
          <a:off x="2324959" y="616"/>
          <a:ext cx="2007163" cy="1003581"/>
        </a:xfrm>
        <a:prstGeom prst="roundRect">
          <a:avLst/>
        </a:prstGeom>
        <a:solidFill>
          <a:schemeClr val="accent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感謝する</a:t>
          </a:r>
        </a:p>
      </dsp:txBody>
      <dsp:txXfrm>
        <a:off x="2373950" y="49607"/>
        <a:ext cx="1909181" cy="905599"/>
      </dsp:txXfrm>
    </dsp:sp>
    <dsp:sp modelId="{CC430546-BC26-4835-9F8F-4B5EE65320E4}">
      <dsp:nvSpPr>
        <dsp:cNvPr id="0" name=""/>
        <dsp:cNvSpPr/>
      </dsp:nvSpPr>
      <dsp:spPr>
        <a:xfrm>
          <a:off x="3445873" y="1121530"/>
          <a:ext cx="2007163" cy="1003581"/>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他者のために</a:t>
          </a:r>
          <a:endParaRPr kumimoji="1" lang="en-US" altLang="ja-JP" sz="2200" kern="1200" dirty="0"/>
        </a:p>
        <a:p>
          <a:pPr marL="0" lvl="0" indent="0" algn="ctr" defTabSz="977900">
            <a:lnSpc>
              <a:spcPct val="90000"/>
            </a:lnSpc>
            <a:spcBef>
              <a:spcPct val="0"/>
            </a:spcBef>
            <a:spcAft>
              <a:spcPct val="35000"/>
            </a:spcAft>
            <a:buNone/>
          </a:pPr>
          <a:r>
            <a:rPr kumimoji="1" lang="ja-JP" altLang="en-US" sz="2200" kern="1200" dirty="0"/>
            <a:t>行動する</a:t>
          </a:r>
        </a:p>
      </dsp:txBody>
      <dsp:txXfrm>
        <a:off x="3494864" y="1170521"/>
        <a:ext cx="1909181" cy="905599"/>
      </dsp:txXfrm>
    </dsp:sp>
    <dsp:sp modelId="{2012D1E0-DF15-4B2A-99BA-ACF6AF989ADF}">
      <dsp:nvSpPr>
        <dsp:cNvPr id="0" name=""/>
        <dsp:cNvSpPr/>
      </dsp:nvSpPr>
      <dsp:spPr>
        <a:xfrm>
          <a:off x="2324959" y="2242443"/>
          <a:ext cx="2007163" cy="1003581"/>
        </a:xfrm>
        <a:prstGeom prst="roundRect">
          <a:avLst/>
        </a:prstGeom>
        <a:solidFill>
          <a:schemeClr val="accent6">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t>感謝される</a:t>
          </a:r>
        </a:p>
      </dsp:txBody>
      <dsp:txXfrm>
        <a:off x="2373950" y="2291434"/>
        <a:ext cx="1909181" cy="905599"/>
      </dsp:txXfrm>
    </dsp:sp>
    <dsp:sp modelId="{1D73BA9C-9492-4FA3-A0AC-566B3029130C}">
      <dsp:nvSpPr>
        <dsp:cNvPr id="0" name=""/>
        <dsp:cNvSpPr/>
      </dsp:nvSpPr>
      <dsp:spPr>
        <a:xfrm>
          <a:off x="1134577" y="1121530"/>
          <a:ext cx="2146099" cy="1003581"/>
        </a:xfrm>
        <a:prstGeom prst="roundRect">
          <a:avLst/>
        </a:prstGeom>
        <a:solidFill>
          <a:srgbClr val="00206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相手が自分のために行動してくれる</a:t>
          </a:r>
        </a:p>
      </dsp:txBody>
      <dsp:txXfrm>
        <a:off x="1183568" y="1170521"/>
        <a:ext cx="2048117" cy="9055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32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95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33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24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415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521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071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3615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343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879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870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4519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685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568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976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06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95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10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608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471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3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716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3500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2/24/2023</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7146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F632EE-1AAC-4745-B1A9-8FC29A771542}"/>
              </a:ext>
            </a:extLst>
          </p:cNvPr>
          <p:cNvSpPr>
            <a:spLocks noGrp="1"/>
          </p:cNvSpPr>
          <p:nvPr>
            <p:ph type="ctrTitle"/>
          </p:nvPr>
        </p:nvSpPr>
        <p:spPr/>
        <p:txBody>
          <a:bodyPr>
            <a:normAutofit/>
          </a:bodyPr>
          <a:lstStyle/>
          <a:p>
            <a:pPr algn="ctr"/>
            <a:r>
              <a:rPr kumimoji="1" lang="ja-JP" altLang="en-US" sz="6000" dirty="0">
                <a:solidFill>
                  <a:schemeClr val="accent2">
                    <a:lumMod val="50000"/>
                  </a:schemeClr>
                </a:solidFill>
              </a:rPr>
              <a:t>こころのお話し</a:t>
            </a:r>
          </a:p>
        </p:txBody>
      </p:sp>
      <p:sp>
        <p:nvSpPr>
          <p:cNvPr id="3" name="字幕 2">
            <a:extLst>
              <a:ext uri="{FF2B5EF4-FFF2-40B4-BE49-F238E27FC236}">
                <a16:creationId xmlns:a16="http://schemas.microsoft.com/office/drawing/2014/main" id="{E39D5EB2-3706-40D2-B3BE-AEA6BCDE8674}"/>
              </a:ext>
            </a:extLst>
          </p:cNvPr>
          <p:cNvSpPr>
            <a:spLocks noGrp="1"/>
          </p:cNvSpPr>
          <p:nvPr>
            <p:ph type="subTitle" idx="1"/>
          </p:nvPr>
        </p:nvSpPr>
        <p:spPr>
          <a:xfrm>
            <a:off x="581192" y="4000288"/>
            <a:ext cx="7989752" cy="1504844"/>
          </a:xfrm>
        </p:spPr>
        <p:txBody>
          <a:bodyPr>
            <a:normAutofit/>
          </a:bodyPr>
          <a:lstStyle/>
          <a:p>
            <a:pPr algn="ctr"/>
            <a:r>
              <a:rPr kumimoji="1" lang="ja-JP" altLang="en-US" sz="2400" dirty="0">
                <a:solidFill>
                  <a:schemeClr val="accent2">
                    <a:lumMod val="50000"/>
                  </a:schemeClr>
                </a:solidFill>
              </a:rPr>
              <a:t>東京家政大学 心理カウンセリング学科　教授</a:t>
            </a:r>
            <a:endParaRPr kumimoji="1" lang="en-US" altLang="ja-JP" sz="2400" dirty="0">
              <a:solidFill>
                <a:schemeClr val="accent2">
                  <a:lumMod val="50000"/>
                </a:schemeClr>
              </a:solidFill>
            </a:endParaRPr>
          </a:p>
          <a:p>
            <a:pPr algn="ctr"/>
            <a:r>
              <a:rPr lang="ja-JP" altLang="en-US" sz="2400" dirty="0">
                <a:solidFill>
                  <a:schemeClr val="accent2">
                    <a:lumMod val="50000"/>
                  </a:schemeClr>
                </a:solidFill>
              </a:rPr>
              <a:t>公認心理師・臨床心理士</a:t>
            </a:r>
            <a:endParaRPr lang="en-US" altLang="ja-JP" sz="2400" dirty="0">
              <a:solidFill>
                <a:schemeClr val="accent2">
                  <a:lumMod val="50000"/>
                </a:schemeClr>
              </a:solidFill>
            </a:endParaRPr>
          </a:p>
          <a:p>
            <a:pPr algn="ctr"/>
            <a:r>
              <a:rPr lang="ja-JP" altLang="en-US" sz="2400" dirty="0">
                <a:solidFill>
                  <a:schemeClr val="accent2">
                    <a:lumMod val="50000"/>
                  </a:schemeClr>
                </a:solidFill>
              </a:rPr>
              <a:t>三浦　正江</a:t>
            </a:r>
            <a:endParaRPr kumimoji="1" lang="ja-JP" altLang="en-US" sz="2400" dirty="0">
              <a:solidFill>
                <a:schemeClr val="accent2">
                  <a:lumMod val="50000"/>
                </a:schemeClr>
              </a:solidFill>
            </a:endParaRPr>
          </a:p>
        </p:txBody>
      </p:sp>
    </p:spTree>
    <p:extLst>
      <p:ext uri="{BB962C8B-B14F-4D97-AF65-F5344CB8AC3E}">
        <p14:creationId xmlns:p14="http://schemas.microsoft.com/office/powerpoint/2010/main" val="162618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fontScale="90000"/>
          </a:bodyPr>
          <a:lstStyle/>
          <a:p>
            <a:r>
              <a:rPr lang="ja-JP" altLang="en-US" sz="4000" dirty="0"/>
              <a:t>なぜ</a:t>
            </a:r>
            <a:r>
              <a:rPr lang="en-US" altLang="ja-JP" sz="4000" dirty="0"/>
              <a:t>『</a:t>
            </a:r>
            <a:r>
              <a:rPr lang="ja-JP" altLang="en-US" sz="4000" dirty="0"/>
              <a:t>感謝</a:t>
            </a:r>
            <a:r>
              <a:rPr lang="en-US" altLang="ja-JP" sz="4000" dirty="0"/>
              <a:t>』</a:t>
            </a:r>
            <a:r>
              <a:rPr lang="ja-JP" altLang="en-US" sz="4000" dirty="0"/>
              <a:t>は人を幸せにするのか？</a:t>
            </a:r>
            <a:endParaRPr kumimoji="1" lang="ja-JP" altLang="en-US" sz="4000" dirty="0"/>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81781" y="1922206"/>
            <a:ext cx="8214851" cy="4788309"/>
          </a:xfrm>
        </p:spPr>
        <p:txBody>
          <a:bodyPr anchor="t">
            <a:normAutofit/>
          </a:bodyPr>
          <a:lstStyle/>
          <a:p>
            <a:pPr>
              <a:lnSpc>
                <a:spcPct val="120000"/>
              </a:lnSpc>
            </a:pPr>
            <a:r>
              <a:rPr lang="ja-JP" altLang="en-US" sz="2600" dirty="0">
                <a:solidFill>
                  <a:schemeClr val="tx1">
                    <a:lumMod val="75000"/>
                    <a:lumOff val="25000"/>
                  </a:schemeClr>
                </a:solidFill>
              </a:rPr>
              <a:t>ラザルス</a:t>
            </a:r>
            <a:endParaRPr lang="en-US" altLang="ja-JP" sz="2600" dirty="0">
              <a:solidFill>
                <a:schemeClr val="tx1">
                  <a:lumMod val="75000"/>
                  <a:lumOff val="25000"/>
                </a:schemeClr>
              </a:solidFill>
            </a:endParaRPr>
          </a:p>
          <a:p>
            <a:pPr lvl="1">
              <a:lnSpc>
                <a:spcPct val="120000"/>
              </a:lnSpc>
            </a:pPr>
            <a:r>
              <a:rPr lang="en-US" altLang="ja-JP" sz="2400" dirty="0">
                <a:solidFill>
                  <a:schemeClr val="tx1">
                    <a:lumMod val="75000"/>
                    <a:lumOff val="25000"/>
                  </a:schemeClr>
                </a:solidFill>
              </a:rPr>
              <a:t>『</a:t>
            </a:r>
            <a:r>
              <a:rPr lang="ja-JP" altLang="en-US" sz="2400" dirty="0">
                <a:solidFill>
                  <a:schemeClr val="tx1">
                    <a:lumMod val="75000"/>
                    <a:lumOff val="25000"/>
                  </a:schemeClr>
                </a:solidFill>
              </a:rPr>
              <a:t>感謝には、相手の行為の</a:t>
            </a:r>
            <a:r>
              <a:rPr lang="ja-JP" altLang="en-US" sz="2400" dirty="0">
                <a:solidFill>
                  <a:srgbClr val="C00000"/>
                </a:solidFill>
              </a:rPr>
              <a:t>背景にある良い意図</a:t>
            </a:r>
            <a:r>
              <a:rPr lang="ja-JP" altLang="en-US" sz="2400" dirty="0">
                <a:solidFill>
                  <a:schemeClr val="tx1">
                    <a:lumMod val="75000"/>
                    <a:lumOff val="25000"/>
                  </a:schemeClr>
                </a:solidFill>
              </a:rPr>
              <a:t>を読み取る能力が不可欠で、</a:t>
            </a:r>
            <a:r>
              <a:rPr lang="ja-JP" altLang="en-US" sz="2400" dirty="0">
                <a:solidFill>
                  <a:srgbClr val="C00000"/>
                </a:solidFill>
              </a:rPr>
              <a:t>共感的な感情</a:t>
            </a:r>
            <a:r>
              <a:rPr lang="ja-JP" altLang="en-US" sz="2400" dirty="0">
                <a:solidFill>
                  <a:schemeClr val="tx1">
                    <a:lumMod val="75000"/>
                    <a:lumOff val="25000"/>
                  </a:schemeClr>
                </a:solidFill>
              </a:rPr>
              <a:t>の一種である</a:t>
            </a:r>
            <a:r>
              <a:rPr lang="en-US" altLang="ja-JP" sz="2400" dirty="0">
                <a:solidFill>
                  <a:schemeClr val="tx1">
                    <a:lumMod val="75000"/>
                    <a:lumOff val="25000"/>
                  </a:schemeClr>
                </a:solidFill>
              </a:rPr>
              <a:t>』</a:t>
            </a:r>
          </a:p>
        </p:txBody>
      </p:sp>
      <p:sp>
        <p:nvSpPr>
          <p:cNvPr id="5" name="四角形: 角を丸くする 4">
            <a:extLst>
              <a:ext uri="{FF2B5EF4-FFF2-40B4-BE49-F238E27FC236}">
                <a16:creationId xmlns:a16="http://schemas.microsoft.com/office/drawing/2014/main" id="{8850A437-CE5C-47E1-A61A-1ED11136E80B}"/>
              </a:ext>
            </a:extLst>
          </p:cNvPr>
          <p:cNvSpPr/>
          <p:nvPr/>
        </p:nvSpPr>
        <p:spPr>
          <a:xfrm>
            <a:off x="329922" y="3637155"/>
            <a:ext cx="7831394" cy="2721700"/>
          </a:xfrm>
          <a:prstGeom prst="roundRect">
            <a:avLst/>
          </a:prstGeom>
          <a:solidFill>
            <a:schemeClr val="accent4">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2400" dirty="0">
                <a:solidFill>
                  <a:schemeClr val="tx1">
                    <a:lumMod val="75000"/>
                    <a:lumOff val="25000"/>
                  </a:schemeClr>
                </a:solidFill>
              </a:rPr>
              <a:t>＜</a:t>
            </a: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感謝</a:t>
            </a: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とは＞</a:t>
            </a:r>
            <a:endParaRPr kumimoji="1" lang="en-US" altLang="ja-JP" sz="2400" dirty="0">
              <a:solidFill>
                <a:schemeClr val="tx1">
                  <a:lumMod val="75000"/>
                  <a:lumOff val="25000"/>
                </a:schemeClr>
              </a:solidFill>
            </a:endParaRPr>
          </a:p>
          <a:p>
            <a:pPr>
              <a:lnSpc>
                <a:spcPct val="120000"/>
              </a:lnSpc>
            </a:pPr>
            <a:r>
              <a:rPr kumimoji="1" lang="ja-JP" altLang="en-US" sz="2400" u="sng" dirty="0">
                <a:solidFill>
                  <a:srgbClr val="3333CC"/>
                </a:solidFill>
              </a:rPr>
              <a:t>大切にされた体験</a:t>
            </a:r>
            <a:r>
              <a:rPr kumimoji="1" lang="ja-JP" altLang="en-US" sz="2400" dirty="0">
                <a:solidFill>
                  <a:schemeClr val="tx1">
                    <a:lumMod val="75000"/>
                    <a:lumOff val="25000"/>
                  </a:schemeClr>
                </a:solidFill>
              </a:rPr>
              <a:t>の結果として生じる気持ちであり、</a:t>
            </a:r>
            <a:endParaRPr kumimoji="1" lang="en-US" altLang="ja-JP" sz="2400" dirty="0">
              <a:solidFill>
                <a:schemeClr val="tx1">
                  <a:lumMod val="75000"/>
                  <a:lumOff val="25000"/>
                </a:schemeClr>
              </a:solidFill>
            </a:endParaRPr>
          </a:p>
          <a:p>
            <a:pPr>
              <a:lnSpc>
                <a:spcPct val="120000"/>
              </a:lnSpc>
            </a:pPr>
            <a:r>
              <a:rPr kumimoji="1" lang="ja-JP" altLang="en-US" sz="2400" dirty="0">
                <a:solidFill>
                  <a:schemeClr val="tx1">
                    <a:lumMod val="75000"/>
                    <a:lumOff val="25000"/>
                  </a:schemeClr>
                </a:solidFill>
              </a:rPr>
              <a:t>大切にされたことを心で感じたときの気持ち。</a:t>
            </a:r>
            <a:endParaRPr kumimoji="1" lang="en-US" altLang="ja-JP" sz="2400" dirty="0">
              <a:solidFill>
                <a:schemeClr val="tx1">
                  <a:lumMod val="75000"/>
                  <a:lumOff val="25000"/>
                </a:schemeClr>
              </a:solidFill>
            </a:endParaRPr>
          </a:p>
          <a:p>
            <a:pPr>
              <a:lnSpc>
                <a:spcPct val="120000"/>
              </a:lnSpc>
            </a:pP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自分は、</a:t>
            </a:r>
            <a:r>
              <a:rPr kumimoji="1" lang="ja-JP" altLang="en-US" sz="2400" u="sng" dirty="0">
                <a:solidFill>
                  <a:srgbClr val="3333CC"/>
                </a:solidFill>
              </a:rPr>
              <a:t>誰かから大切にされる尊い存在</a:t>
            </a:r>
            <a:r>
              <a:rPr kumimoji="1" lang="ja-JP" altLang="en-US" sz="2400" dirty="0">
                <a:solidFill>
                  <a:schemeClr val="tx1">
                    <a:lumMod val="75000"/>
                    <a:lumOff val="25000"/>
                  </a:schemeClr>
                </a:solidFill>
              </a:rPr>
              <a:t>なのだ</a:t>
            </a:r>
            <a:r>
              <a:rPr kumimoji="1" lang="en-US" altLang="ja-JP" sz="2400" dirty="0">
                <a:solidFill>
                  <a:schemeClr val="tx1">
                    <a:lumMod val="75000"/>
                    <a:lumOff val="25000"/>
                  </a:schemeClr>
                </a:solidFill>
              </a:rPr>
              <a:t>』</a:t>
            </a:r>
          </a:p>
          <a:p>
            <a:pPr>
              <a:lnSpc>
                <a:spcPct val="120000"/>
              </a:lnSpc>
            </a:pPr>
            <a:r>
              <a:rPr kumimoji="1" lang="ja-JP" altLang="en-US" sz="2400" dirty="0">
                <a:solidFill>
                  <a:schemeClr val="tx1">
                    <a:lumMod val="75000"/>
                    <a:lumOff val="25000"/>
                  </a:schemeClr>
                </a:solidFill>
              </a:rPr>
              <a:t>と感じる体験。</a:t>
            </a:r>
          </a:p>
        </p:txBody>
      </p:sp>
      <p:pic>
        <p:nvPicPr>
          <p:cNvPr id="8196" name="Picture 4" descr="友達を励ましているイラスト（女性） | かわいいフリー素材集 いらすとや">
            <a:extLst>
              <a:ext uri="{FF2B5EF4-FFF2-40B4-BE49-F238E27FC236}">
                <a16:creationId xmlns:a16="http://schemas.microsoft.com/office/drawing/2014/main" id="{CA2D3862-CB03-AFD5-7547-FD28A9F3B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459" y="5204353"/>
            <a:ext cx="1589714" cy="15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2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fontScale="90000"/>
          </a:bodyPr>
          <a:lstStyle/>
          <a:p>
            <a:r>
              <a:rPr lang="ja-JP" altLang="en-US" sz="4000" dirty="0"/>
              <a:t>なぜ</a:t>
            </a:r>
            <a:r>
              <a:rPr lang="en-US" altLang="ja-JP" sz="4000" dirty="0"/>
              <a:t>『</a:t>
            </a:r>
            <a:r>
              <a:rPr lang="ja-JP" altLang="en-US" sz="4000" dirty="0"/>
              <a:t>感謝</a:t>
            </a:r>
            <a:r>
              <a:rPr lang="en-US" altLang="ja-JP" sz="4000" dirty="0"/>
              <a:t>』</a:t>
            </a:r>
            <a:r>
              <a:rPr lang="ja-JP" altLang="en-US" sz="4000" dirty="0"/>
              <a:t>は人を幸せにするのか？</a:t>
            </a:r>
            <a:endParaRPr kumimoji="1" lang="ja-JP" altLang="en-US" sz="4000" dirty="0"/>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76864" y="1845578"/>
            <a:ext cx="8094081" cy="4864937"/>
          </a:xfrm>
        </p:spPr>
        <p:txBody>
          <a:bodyPr anchor="t">
            <a:normAutofit/>
          </a:bodyPr>
          <a:lstStyle/>
          <a:p>
            <a:pPr>
              <a:lnSpc>
                <a:spcPct val="140000"/>
              </a:lnSpc>
            </a:pPr>
            <a:r>
              <a:rPr lang="ja-JP" altLang="en-US" sz="2400" dirty="0">
                <a:solidFill>
                  <a:schemeClr val="tx1">
                    <a:lumMod val="75000"/>
                    <a:lumOff val="25000"/>
                  </a:schemeClr>
                </a:solidFill>
              </a:rPr>
              <a:t>感謝する人は、</a:t>
            </a:r>
            <a:r>
              <a:rPr lang="ja-JP" altLang="en-US" sz="2400" dirty="0">
                <a:solidFill>
                  <a:srgbClr val="C00000"/>
                </a:solidFill>
              </a:rPr>
              <a:t>他者を助けたり</a:t>
            </a:r>
            <a:r>
              <a:rPr lang="ja-JP" altLang="en-US" sz="2400" dirty="0">
                <a:solidFill>
                  <a:schemeClr val="tx1"/>
                </a:solidFill>
              </a:rPr>
              <a:t>、</a:t>
            </a:r>
            <a:r>
              <a:rPr lang="ja-JP" altLang="en-US" sz="2400" dirty="0">
                <a:solidFill>
                  <a:srgbClr val="C00000"/>
                </a:solidFill>
              </a:rPr>
              <a:t>なぐさめる等の</a:t>
            </a:r>
            <a:r>
              <a:rPr lang="ja-JP" altLang="en-US" sz="2400" dirty="0">
                <a:solidFill>
                  <a:schemeClr val="tx1">
                    <a:lumMod val="75000"/>
                    <a:lumOff val="25000"/>
                  </a:schemeClr>
                </a:solidFill>
              </a:rPr>
              <a:t>        </a:t>
            </a:r>
            <a:r>
              <a:rPr lang="ja-JP" altLang="en-US" sz="2400" dirty="0">
                <a:solidFill>
                  <a:srgbClr val="C00000"/>
                </a:solidFill>
              </a:rPr>
              <a:t>利他的な行動</a:t>
            </a:r>
            <a:r>
              <a:rPr lang="ja-JP" altLang="en-US" sz="2400" dirty="0">
                <a:solidFill>
                  <a:schemeClr val="tx1">
                    <a:lumMod val="75000"/>
                    <a:lumOff val="25000"/>
                  </a:schemeClr>
                </a:solidFill>
              </a:rPr>
              <a:t>を行う（マクロフ＆エモンズら、</a:t>
            </a:r>
            <a:r>
              <a:rPr lang="en-US" altLang="ja-JP" sz="2400" dirty="0">
                <a:solidFill>
                  <a:schemeClr val="tx1">
                    <a:lumMod val="75000"/>
                    <a:lumOff val="25000"/>
                  </a:schemeClr>
                </a:solidFill>
              </a:rPr>
              <a:t>2002</a:t>
            </a:r>
            <a:r>
              <a:rPr lang="ja-JP" altLang="en-US" sz="2400" dirty="0">
                <a:solidFill>
                  <a:schemeClr val="tx1">
                    <a:lumMod val="75000"/>
                    <a:lumOff val="25000"/>
                  </a:schemeClr>
                </a:solidFill>
              </a:rPr>
              <a:t>；エモンズ＆マクロフ、</a:t>
            </a:r>
            <a:r>
              <a:rPr lang="en-US" altLang="ja-JP" sz="2400" dirty="0">
                <a:solidFill>
                  <a:schemeClr val="tx1">
                    <a:lumMod val="75000"/>
                    <a:lumOff val="25000"/>
                  </a:schemeClr>
                </a:solidFill>
              </a:rPr>
              <a:t>2003</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p:txBody>
      </p:sp>
      <p:graphicFrame>
        <p:nvGraphicFramePr>
          <p:cNvPr id="4" name="図表 3">
            <a:extLst>
              <a:ext uri="{FF2B5EF4-FFF2-40B4-BE49-F238E27FC236}">
                <a16:creationId xmlns:a16="http://schemas.microsoft.com/office/drawing/2014/main" id="{4D25D08F-DB1B-4A5F-8362-F832E057E3A8}"/>
              </a:ext>
            </a:extLst>
          </p:cNvPr>
          <p:cNvGraphicFramePr/>
          <p:nvPr>
            <p:extLst>
              <p:ext uri="{D42A27DB-BD31-4B8C-83A1-F6EECF244321}">
                <p14:modId xmlns:p14="http://schemas.microsoft.com/office/powerpoint/2010/main" val="322434777"/>
              </p:ext>
            </p:extLst>
          </p:nvPr>
        </p:nvGraphicFramePr>
        <p:xfrm>
          <a:off x="1230098" y="3504201"/>
          <a:ext cx="6587614" cy="3246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吹き出し: 四角形 4">
            <a:extLst>
              <a:ext uri="{FF2B5EF4-FFF2-40B4-BE49-F238E27FC236}">
                <a16:creationId xmlns:a16="http://schemas.microsoft.com/office/drawing/2014/main" id="{34AC6751-8043-4C9D-97A8-6C40EC4F0C51}"/>
              </a:ext>
            </a:extLst>
          </p:cNvPr>
          <p:cNvSpPr/>
          <p:nvPr/>
        </p:nvSpPr>
        <p:spPr>
          <a:xfrm>
            <a:off x="5953432" y="3171902"/>
            <a:ext cx="2802194" cy="1017640"/>
          </a:xfrm>
          <a:prstGeom prst="wedgeRectCallout">
            <a:avLst>
              <a:gd name="adj1" fmla="val -68610"/>
              <a:gd name="adj2" fmla="val 20736"/>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幸福感が高まり、</a:t>
            </a:r>
            <a:endParaRPr kumimoji="1" lang="en-US" altLang="ja-JP" sz="2000" dirty="0"/>
          </a:p>
          <a:p>
            <a:pPr algn="ctr"/>
            <a:r>
              <a:rPr kumimoji="1" lang="ja-JP" altLang="en-US" sz="2000" dirty="0"/>
              <a:t>不安やうつが低下する</a:t>
            </a:r>
          </a:p>
        </p:txBody>
      </p:sp>
      <p:sp>
        <p:nvSpPr>
          <p:cNvPr id="6" name="吹き出し: 四角形 5">
            <a:extLst>
              <a:ext uri="{FF2B5EF4-FFF2-40B4-BE49-F238E27FC236}">
                <a16:creationId xmlns:a16="http://schemas.microsoft.com/office/drawing/2014/main" id="{38F3B5E4-322B-42A4-BE39-C0518458F134}"/>
              </a:ext>
            </a:extLst>
          </p:cNvPr>
          <p:cNvSpPr/>
          <p:nvPr/>
        </p:nvSpPr>
        <p:spPr>
          <a:xfrm>
            <a:off x="476864" y="5733203"/>
            <a:ext cx="2743201" cy="1017640"/>
          </a:xfrm>
          <a:prstGeom prst="wedgeRectCallout">
            <a:avLst>
              <a:gd name="adj1" fmla="val 66151"/>
              <a:gd name="adj2" fmla="val 17837"/>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幸福感が高まり、</a:t>
            </a:r>
            <a:endParaRPr kumimoji="1" lang="en-US" altLang="ja-JP" sz="2000" dirty="0"/>
          </a:p>
          <a:p>
            <a:pPr algn="ctr"/>
            <a:r>
              <a:rPr kumimoji="1" lang="ja-JP" altLang="en-US" sz="2000" dirty="0"/>
              <a:t>不安やうつが低下する</a:t>
            </a:r>
          </a:p>
        </p:txBody>
      </p:sp>
    </p:spTree>
    <p:extLst>
      <p:ext uri="{BB962C8B-B14F-4D97-AF65-F5344CB8AC3E}">
        <p14:creationId xmlns:p14="http://schemas.microsoft.com/office/powerpoint/2010/main" val="97969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fontScale="90000"/>
          </a:bodyPr>
          <a:lstStyle/>
          <a:p>
            <a:r>
              <a:rPr lang="ja-JP" altLang="en-US" sz="4000" dirty="0">
                <a:solidFill>
                  <a:schemeClr val="accent2">
                    <a:lumMod val="50000"/>
                  </a:schemeClr>
                </a:solidFill>
              </a:rPr>
              <a:t>あなたの</a:t>
            </a:r>
            <a:r>
              <a:rPr lang="en-US" altLang="ja-JP" sz="4000" dirty="0">
                <a:solidFill>
                  <a:schemeClr val="accent2">
                    <a:lumMod val="50000"/>
                  </a:schemeClr>
                </a:solidFill>
              </a:rPr>
              <a:t>『</a:t>
            </a:r>
            <a:r>
              <a:rPr lang="ja-JP" altLang="en-US" sz="4000" dirty="0">
                <a:solidFill>
                  <a:schemeClr val="accent2">
                    <a:lumMod val="50000"/>
                  </a:schemeClr>
                </a:solidFill>
              </a:rPr>
              <a:t>感謝</a:t>
            </a:r>
            <a:r>
              <a:rPr lang="en-US" altLang="ja-JP" sz="4000" dirty="0">
                <a:solidFill>
                  <a:schemeClr val="accent2">
                    <a:lumMod val="50000"/>
                  </a:schemeClr>
                </a:solidFill>
              </a:rPr>
              <a:t>』</a:t>
            </a:r>
            <a:r>
              <a:rPr lang="ja-JP" altLang="en-US" sz="4000" dirty="0">
                <a:solidFill>
                  <a:schemeClr val="accent2">
                    <a:lumMod val="50000"/>
                  </a:schemeClr>
                </a:solidFill>
              </a:rPr>
              <a:t>を考えてみましょう</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94950" y="1929469"/>
            <a:ext cx="8296712" cy="4241058"/>
          </a:xfrm>
        </p:spPr>
        <p:txBody>
          <a:bodyPr anchor="t">
            <a:normAutofit/>
          </a:bodyPr>
          <a:lstStyle/>
          <a:p>
            <a:pPr>
              <a:lnSpc>
                <a:spcPct val="150000"/>
              </a:lnSpc>
            </a:pPr>
            <a:r>
              <a:rPr lang="ja-JP" altLang="en-US" sz="2800" dirty="0">
                <a:solidFill>
                  <a:schemeClr val="tx1">
                    <a:lumMod val="75000"/>
                    <a:lumOff val="25000"/>
                  </a:schemeClr>
                </a:solidFill>
              </a:rPr>
              <a:t>感謝している相手はだれ（何）ですか？</a:t>
            </a:r>
            <a:endParaRPr lang="en-US" altLang="ja-JP" sz="2800" dirty="0">
              <a:solidFill>
                <a:schemeClr val="tx1">
                  <a:lumMod val="75000"/>
                  <a:lumOff val="25000"/>
                </a:schemeClr>
              </a:solidFill>
            </a:endParaRPr>
          </a:p>
          <a:p>
            <a:pPr>
              <a:lnSpc>
                <a:spcPct val="150000"/>
              </a:lnSpc>
            </a:pPr>
            <a:endParaRPr lang="en-US" altLang="ja-JP" sz="3200" dirty="0"/>
          </a:p>
          <a:p>
            <a:pPr>
              <a:lnSpc>
                <a:spcPct val="150000"/>
              </a:lnSpc>
            </a:pPr>
            <a:endParaRPr lang="en-US" altLang="ja-JP" sz="3200" dirty="0"/>
          </a:p>
          <a:p>
            <a:pPr>
              <a:lnSpc>
                <a:spcPct val="150000"/>
              </a:lnSpc>
            </a:pPr>
            <a:r>
              <a:rPr lang="ja-JP" altLang="en-US" sz="2800" dirty="0">
                <a:solidFill>
                  <a:schemeClr val="tx1">
                    <a:lumMod val="75000"/>
                    <a:lumOff val="25000"/>
                  </a:schemeClr>
                </a:solidFill>
              </a:rPr>
              <a:t>相手に、どのような感謝の言葉を伝えたいですか？</a:t>
            </a:r>
            <a:endParaRPr lang="en-US" altLang="ja-JP" sz="2800" dirty="0">
              <a:solidFill>
                <a:schemeClr val="tx1">
                  <a:lumMod val="75000"/>
                  <a:lumOff val="25000"/>
                </a:schemeClr>
              </a:solidFill>
            </a:endParaRPr>
          </a:p>
        </p:txBody>
      </p:sp>
      <p:sp>
        <p:nvSpPr>
          <p:cNvPr id="4" name="吹き出し: 角を丸めた四角形 3">
            <a:extLst>
              <a:ext uri="{FF2B5EF4-FFF2-40B4-BE49-F238E27FC236}">
                <a16:creationId xmlns:a16="http://schemas.microsoft.com/office/drawing/2014/main" id="{3AF4F6BD-B37C-4CBE-93FD-DB6A81192FDB}"/>
              </a:ext>
            </a:extLst>
          </p:cNvPr>
          <p:cNvSpPr/>
          <p:nvPr/>
        </p:nvSpPr>
        <p:spPr>
          <a:xfrm>
            <a:off x="1910752" y="2950829"/>
            <a:ext cx="6260125" cy="1361114"/>
          </a:xfrm>
          <a:prstGeom prst="wedgeRoundRectCallout">
            <a:avLst>
              <a:gd name="adj1" fmla="val 3297"/>
              <a:gd name="adj2" fmla="val -75581"/>
              <a:gd name="adj3" fmla="val 16667"/>
            </a:avLst>
          </a:prstGeom>
          <a:solidFill>
            <a:srgbClr val="FFCC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lang="ja-JP" altLang="en-US" sz="2600" dirty="0">
                <a:solidFill>
                  <a:schemeClr val="tx1">
                    <a:lumMod val="75000"/>
                    <a:lumOff val="25000"/>
                  </a:schemeClr>
                </a:solidFill>
              </a:rPr>
              <a:t>身近な人、遠くの人、亡くなった人</a:t>
            </a:r>
            <a:endParaRPr lang="en-US" altLang="ja-JP" sz="2600" dirty="0">
              <a:solidFill>
                <a:schemeClr val="tx1">
                  <a:lumMod val="75000"/>
                  <a:lumOff val="25000"/>
                </a:schemeClr>
              </a:solidFill>
            </a:endParaRPr>
          </a:p>
          <a:p>
            <a:pPr lvl="1">
              <a:lnSpc>
                <a:spcPct val="150000"/>
              </a:lnSpc>
            </a:pPr>
            <a:r>
              <a:rPr lang="ja-JP" altLang="en-US" sz="2600" dirty="0">
                <a:solidFill>
                  <a:schemeClr val="tx1">
                    <a:lumMod val="75000"/>
                    <a:lumOff val="25000"/>
                  </a:schemeClr>
                </a:solidFill>
              </a:rPr>
              <a:t>動物、物、場所など、何でも。</a:t>
            </a:r>
            <a:endParaRPr lang="en-US" altLang="ja-JP" sz="2600" dirty="0">
              <a:solidFill>
                <a:schemeClr val="tx1">
                  <a:lumMod val="75000"/>
                  <a:lumOff val="25000"/>
                </a:schemeClr>
              </a:solidFill>
            </a:endParaRPr>
          </a:p>
        </p:txBody>
      </p:sp>
    </p:spTree>
    <p:extLst>
      <p:ext uri="{BB962C8B-B14F-4D97-AF65-F5344CB8AC3E}">
        <p14:creationId xmlns:p14="http://schemas.microsoft.com/office/powerpoint/2010/main" val="48579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fontScale="90000"/>
          </a:bodyPr>
          <a:lstStyle/>
          <a:p>
            <a:r>
              <a:rPr lang="ja-JP" altLang="en-US" sz="4000" dirty="0">
                <a:solidFill>
                  <a:schemeClr val="accent2">
                    <a:lumMod val="50000"/>
                  </a:schemeClr>
                </a:solidFill>
              </a:rPr>
              <a:t>あなたの</a:t>
            </a:r>
            <a:r>
              <a:rPr lang="en-US" altLang="ja-JP" sz="4000" dirty="0">
                <a:solidFill>
                  <a:schemeClr val="accent2">
                    <a:lumMod val="50000"/>
                  </a:schemeClr>
                </a:solidFill>
              </a:rPr>
              <a:t>『</a:t>
            </a:r>
            <a:r>
              <a:rPr lang="ja-JP" altLang="en-US" sz="4000" dirty="0">
                <a:solidFill>
                  <a:schemeClr val="accent2">
                    <a:lumMod val="50000"/>
                  </a:schemeClr>
                </a:solidFill>
              </a:rPr>
              <a:t>感謝</a:t>
            </a:r>
            <a:r>
              <a:rPr lang="en-US" altLang="ja-JP" sz="4000" dirty="0">
                <a:solidFill>
                  <a:schemeClr val="accent2">
                    <a:lumMod val="50000"/>
                  </a:schemeClr>
                </a:solidFill>
              </a:rPr>
              <a:t>』</a:t>
            </a:r>
            <a:r>
              <a:rPr lang="ja-JP" altLang="en-US" sz="4000" dirty="0">
                <a:solidFill>
                  <a:schemeClr val="accent2">
                    <a:lumMod val="50000"/>
                  </a:schemeClr>
                </a:solidFill>
              </a:rPr>
              <a:t>を考えてみましょう</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94950" y="1929469"/>
            <a:ext cx="8296712" cy="4241058"/>
          </a:xfrm>
        </p:spPr>
        <p:txBody>
          <a:bodyPr anchor="t">
            <a:normAutofit/>
          </a:bodyPr>
          <a:lstStyle/>
          <a:p>
            <a:pPr>
              <a:lnSpc>
                <a:spcPct val="150000"/>
              </a:lnSpc>
            </a:pPr>
            <a:r>
              <a:rPr lang="ja-JP" altLang="en-US" sz="2800" dirty="0">
                <a:solidFill>
                  <a:srgbClr val="C00000"/>
                </a:solidFill>
              </a:rPr>
              <a:t>自分自身</a:t>
            </a:r>
            <a:r>
              <a:rPr lang="ja-JP" altLang="en-US" sz="2800" dirty="0">
                <a:solidFill>
                  <a:schemeClr val="tx1">
                    <a:lumMod val="75000"/>
                    <a:lumOff val="25000"/>
                  </a:schemeClr>
                </a:solidFill>
              </a:rPr>
              <a:t>にも、感謝してみましょう。</a:t>
            </a:r>
            <a:endParaRPr lang="en-US" altLang="ja-JP" sz="2800" dirty="0">
              <a:solidFill>
                <a:schemeClr val="tx1">
                  <a:lumMod val="75000"/>
                  <a:lumOff val="25000"/>
                </a:schemeClr>
              </a:solidFill>
            </a:endParaRPr>
          </a:p>
          <a:p>
            <a:pPr>
              <a:lnSpc>
                <a:spcPct val="150000"/>
              </a:lnSpc>
            </a:pPr>
            <a:r>
              <a:rPr lang="ja-JP" altLang="en-US" sz="2800" dirty="0">
                <a:solidFill>
                  <a:schemeClr val="tx1">
                    <a:lumMod val="75000"/>
                    <a:lumOff val="25000"/>
                  </a:schemeClr>
                </a:solidFill>
              </a:rPr>
              <a:t>あなた自身を</a:t>
            </a:r>
            <a:r>
              <a:rPr lang="ja-JP" altLang="en-US" sz="2800" dirty="0">
                <a:solidFill>
                  <a:srgbClr val="C00000"/>
                </a:solidFill>
              </a:rPr>
              <a:t>励まし、なぐさめ、時には叱咤激励し、いつも最も近くで支えて</a:t>
            </a:r>
            <a:r>
              <a:rPr lang="ja-JP" altLang="en-US" sz="2800" dirty="0">
                <a:solidFill>
                  <a:schemeClr val="tx1">
                    <a:lumMod val="75000"/>
                    <a:lumOff val="25000"/>
                  </a:schemeClr>
                </a:solidFill>
              </a:rPr>
              <a:t>くれているのは「あなた自身」です。</a:t>
            </a:r>
            <a:endParaRPr lang="en-US" altLang="ja-JP" sz="2800" dirty="0">
              <a:solidFill>
                <a:schemeClr val="tx1">
                  <a:lumMod val="75000"/>
                  <a:lumOff val="25000"/>
                </a:schemeClr>
              </a:solidFill>
            </a:endParaRPr>
          </a:p>
          <a:p>
            <a:pPr>
              <a:lnSpc>
                <a:spcPct val="150000"/>
              </a:lnSpc>
            </a:pPr>
            <a:r>
              <a:rPr lang="ja-JP" altLang="en-US" sz="2800" dirty="0">
                <a:solidFill>
                  <a:schemeClr val="tx1">
                    <a:lumMod val="75000"/>
                    <a:lumOff val="25000"/>
                  </a:schemeClr>
                </a:solidFill>
              </a:rPr>
              <a:t>自分自身に、感謝の言葉を伝えてみましょう。</a:t>
            </a:r>
            <a:endParaRPr lang="en-US" altLang="ja-JP" sz="2800" dirty="0">
              <a:solidFill>
                <a:schemeClr val="tx1">
                  <a:lumMod val="75000"/>
                  <a:lumOff val="25000"/>
                </a:schemeClr>
              </a:solidFill>
            </a:endParaRPr>
          </a:p>
        </p:txBody>
      </p:sp>
    </p:spTree>
    <p:extLst>
      <p:ext uri="{BB962C8B-B14F-4D97-AF65-F5344CB8AC3E}">
        <p14:creationId xmlns:p14="http://schemas.microsoft.com/office/powerpoint/2010/main" val="11787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en-US" altLang="ja-JP" sz="4000" dirty="0">
                <a:solidFill>
                  <a:schemeClr val="accent2">
                    <a:lumMod val="50000"/>
                  </a:schemeClr>
                </a:solidFill>
              </a:rPr>
              <a:t>『</a:t>
            </a:r>
            <a:r>
              <a:rPr lang="ja-JP" altLang="en-US" sz="4000" dirty="0">
                <a:solidFill>
                  <a:schemeClr val="accent2">
                    <a:lumMod val="50000"/>
                  </a:schemeClr>
                </a:solidFill>
              </a:rPr>
              <a:t>感謝</a:t>
            </a:r>
            <a:r>
              <a:rPr lang="en-US" altLang="ja-JP" sz="4000" dirty="0">
                <a:solidFill>
                  <a:schemeClr val="accent2">
                    <a:lumMod val="50000"/>
                  </a:schemeClr>
                </a:solidFill>
              </a:rPr>
              <a:t>』</a:t>
            </a:r>
            <a:r>
              <a:rPr lang="ja-JP" altLang="en-US" sz="4000" dirty="0">
                <a:solidFill>
                  <a:schemeClr val="accent2">
                    <a:lumMod val="50000"/>
                  </a:schemeClr>
                </a:solidFill>
              </a:rPr>
              <a:t>を増やすために</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78172" y="1912691"/>
            <a:ext cx="8092772" cy="4429386"/>
          </a:xfrm>
        </p:spPr>
        <p:txBody>
          <a:bodyPr anchor="t">
            <a:normAutofit/>
          </a:bodyPr>
          <a:lstStyle/>
          <a:p>
            <a:pPr>
              <a:lnSpc>
                <a:spcPct val="150000"/>
              </a:lnSpc>
            </a:pPr>
            <a:r>
              <a:rPr lang="ja-JP" altLang="en-US" sz="2600" dirty="0">
                <a:solidFill>
                  <a:srgbClr val="C00000"/>
                </a:solidFill>
              </a:rPr>
              <a:t>感謝の手紙</a:t>
            </a:r>
            <a:r>
              <a:rPr lang="ja-JP" altLang="en-US" sz="2600" dirty="0">
                <a:solidFill>
                  <a:schemeClr val="tx1">
                    <a:lumMod val="75000"/>
                    <a:lumOff val="25000"/>
                  </a:schemeClr>
                </a:solidFill>
              </a:rPr>
              <a:t>を書いてみましょう。</a:t>
            </a:r>
            <a:endParaRPr lang="en-US" altLang="ja-JP" sz="2600" dirty="0">
              <a:solidFill>
                <a:schemeClr val="tx1">
                  <a:lumMod val="75000"/>
                  <a:lumOff val="25000"/>
                </a:schemeClr>
              </a:solidFill>
            </a:endParaRPr>
          </a:p>
          <a:p>
            <a:pPr>
              <a:lnSpc>
                <a:spcPct val="150000"/>
              </a:lnSpc>
            </a:pPr>
            <a:r>
              <a:rPr lang="ja-JP" altLang="en-US" sz="2600" dirty="0">
                <a:solidFill>
                  <a:schemeClr val="tx1">
                    <a:lumMod val="75000"/>
                    <a:lumOff val="25000"/>
                  </a:schemeClr>
                </a:solidFill>
              </a:rPr>
              <a:t>週１回程度、</a:t>
            </a:r>
            <a:r>
              <a:rPr lang="ja-JP" altLang="en-US" sz="2600" dirty="0">
                <a:solidFill>
                  <a:srgbClr val="C00000"/>
                </a:solidFill>
              </a:rPr>
              <a:t>感謝日記</a:t>
            </a:r>
            <a:r>
              <a:rPr lang="ja-JP" altLang="en-US" sz="2600" dirty="0">
                <a:solidFill>
                  <a:schemeClr val="tx1">
                    <a:lumMod val="75000"/>
                    <a:lumOff val="25000"/>
                  </a:schemeClr>
                </a:solidFill>
              </a:rPr>
              <a:t>をつけてみましょう。</a:t>
            </a:r>
            <a:endParaRPr lang="en-US" altLang="ja-JP" sz="2600" dirty="0">
              <a:solidFill>
                <a:schemeClr val="tx1">
                  <a:lumMod val="75000"/>
                  <a:lumOff val="25000"/>
                </a:schemeClr>
              </a:solidFill>
            </a:endParaRPr>
          </a:p>
          <a:p>
            <a:pPr>
              <a:lnSpc>
                <a:spcPct val="150000"/>
              </a:lnSpc>
            </a:pPr>
            <a:r>
              <a:rPr lang="ja-JP" altLang="en-US" sz="2600" dirty="0">
                <a:solidFill>
                  <a:schemeClr val="tx1">
                    <a:lumMod val="75000"/>
                    <a:lumOff val="25000"/>
                  </a:schemeClr>
                </a:solidFill>
              </a:rPr>
              <a:t>他者と感謝し合う体験が増えるよう、　　　　　　　　　　　　　</a:t>
            </a:r>
            <a:r>
              <a:rPr lang="ja-JP" altLang="en-US" sz="2600" dirty="0">
                <a:solidFill>
                  <a:srgbClr val="C00000"/>
                </a:solidFill>
              </a:rPr>
              <a:t>誰かとかかわって</a:t>
            </a:r>
            <a:r>
              <a:rPr lang="ja-JP" altLang="en-US" sz="2600" dirty="0">
                <a:solidFill>
                  <a:schemeClr val="tx1">
                    <a:lumMod val="75000"/>
                    <a:lumOff val="25000"/>
                  </a:schemeClr>
                </a:solidFill>
              </a:rPr>
              <a:t>みましょう。</a:t>
            </a:r>
            <a:endParaRPr lang="en-US" altLang="ja-JP" sz="2600" dirty="0">
              <a:solidFill>
                <a:schemeClr val="tx1">
                  <a:lumMod val="75000"/>
                  <a:lumOff val="25000"/>
                </a:schemeClr>
              </a:solidFill>
            </a:endParaRPr>
          </a:p>
          <a:p>
            <a:pPr>
              <a:lnSpc>
                <a:spcPct val="150000"/>
              </a:lnSpc>
            </a:pPr>
            <a:r>
              <a:rPr lang="ja-JP" altLang="en-US" sz="2600" dirty="0">
                <a:solidFill>
                  <a:schemeClr val="tx1">
                    <a:lumMod val="75000"/>
                    <a:lumOff val="25000"/>
                  </a:schemeClr>
                </a:solidFill>
              </a:rPr>
              <a:t>感謝は、自分以外の存在だけでなく、　　　　　　　　　　　　　ぜひ</a:t>
            </a:r>
            <a:r>
              <a:rPr lang="ja-JP" altLang="en-US" sz="2600" dirty="0">
                <a:solidFill>
                  <a:srgbClr val="C00000"/>
                </a:solidFill>
              </a:rPr>
              <a:t>自分にも</a:t>
            </a:r>
            <a:r>
              <a:rPr lang="ja-JP" altLang="en-US" sz="2600" dirty="0">
                <a:solidFill>
                  <a:schemeClr val="tx1">
                    <a:lumMod val="75000"/>
                    <a:lumOff val="25000"/>
                  </a:schemeClr>
                </a:solidFill>
              </a:rPr>
              <a:t>してみましょう。</a:t>
            </a:r>
            <a:endParaRPr lang="en-US" altLang="ja-JP" sz="2600" dirty="0">
              <a:solidFill>
                <a:schemeClr val="tx1">
                  <a:lumMod val="75000"/>
                  <a:lumOff val="25000"/>
                </a:schemeClr>
              </a:solidFill>
            </a:endParaRPr>
          </a:p>
        </p:txBody>
      </p:sp>
      <p:pic>
        <p:nvPicPr>
          <p:cNvPr id="9218" name="Picture 2" descr="手紙を書いている女性のイラスト | かわいいフリー素材集 いらすとや">
            <a:extLst>
              <a:ext uri="{FF2B5EF4-FFF2-40B4-BE49-F238E27FC236}">
                <a16:creationId xmlns:a16="http://schemas.microsoft.com/office/drawing/2014/main" id="{5C469A6E-524C-BFC3-34AD-B9D6028F2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245" y="4043400"/>
            <a:ext cx="2139515" cy="266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kumimoji="1" lang="ja-JP" altLang="en-US" sz="4000" dirty="0">
                <a:solidFill>
                  <a:schemeClr val="accent2">
                    <a:lumMod val="50000"/>
                  </a:schemeClr>
                </a:solidFill>
              </a:rPr>
              <a:t>最後に</a:t>
            </a: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53007" y="2139193"/>
            <a:ext cx="8117938" cy="4404220"/>
          </a:xfrm>
        </p:spPr>
        <p:txBody>
          <a:bodyPr anchor="t">
            <a:normAutofit/>
          </a:bodyPr>
          <a:lstStyle/>
          <a:p>
            <a:pPr marL="0" indent="0" algn="ctr">
              <a:buNone/>
            </a:pPr>
            <a:r>
              <a:rPr lang="ja-JP" altLang="en-US" sz="2800" dirty="0">
                <a:solidFill>
                  <a:schemeClr val="tx1">
                    <a:lumMod val="75000"/>
                    <a:lumOff val="25000"/>
                  </a:schemeClr>
                </a:solidFill>
              </a:rPr>
              <a:t>ご清聴いただき、ありがとうございました。</a:t>
            </a:r>
            <a:endParaRPr lang="en-US" altLang="ja-JP" sz="2800" dirty="0">
              <a:solidFill>
                <a:schemeClr val="tx1">
                  <a:lumMod val="75000"/>
                  <a:lumOff val="25000"/>
                </a:schemeClr>
              </a:solidFill>
            </a:endParaRPr>
          </a:p>
          <a:p>
            <a:pPr marL="0" indent="0">
              <a:lnSpc>
                <a:spcPct val="130000"/>
              </a:lnSpc>
              <a:buNone/>
            </a:pPr>
            <a:endParaRPr lang="en-US" altLang="ja-JP" sz="1000" dirty="0">
              <a:solidFill>
                <a:schemeClr val="tx1">
                  <a:lumMod val="75000"/>
                  <a:lumOff val="25000"/>
                </a:schemeClr>
              </a:solidFill>
            </a:endParaRPr>
          </a:p>
          <a:p>
            <a:pPr marL="0" indent="0" algn="ctr">
              <a:buNone/>
            </a:pPr>
            <a:r>
              <a:rPr lang="ja-JP" altLang="en-US" sz="2800" dirty="0">
                <a:solidFill>
                  <a:schemeClr val="tx1">
                    <a:lumMod val="75000"/>
                    <a:lumOff val="25000"/>
                  </a:schemeClr>
                </a:solidFill>
              </a:rPr>
              <a:t>皆さんの日々の幸せに、</a:t>
            </a:r>
            <a:endParaRPr lang="en-US" altLang="ja-JP" sz="2800" dirty="0">
              <a:solidFill>
                <a:schemeClr val="tx1">
                  <a:lumMod val="75000"/>
                  <a:lumOff val="25000"/>
                </a:schemeClr>
              </a:solidFill>
            </a:endParaRPr>
          </a:p>
          <a:p>
            <a:pPr marL="0" indent="0" algn="ctr">
              <a:buNone/>
            </a:pPr>
            <a:r>
              <a:rPr lang="ja-JP" altLang="en-US" sz="2800" dirty="0">
                <a:solidFill>
                  <a:schemeClr val="tx1">
                    <a:lumMod val="75000"/>
                    <a:lumOff val="25000"/>
                  </a:schemeClr>
                </a:solidFill>
              </a:rPr>
              <a:t>少しでもお役に立てていただければ幸いです。</a:t>
            </a:r>
            <a:endParaRPr lang="en-US" altLang="ja-JP" sz="2800" dirty="0">
              <a:solidFill>
                <a:schemeClr val="tx1">
                  <a:lumMod val="75000"/>
                  <a:lumOff val="25000"/>
                </a:schemeClr>
              </a:solidFill>
            </a:endParaRPr>
          </a:p>
        </p:txBody>
      </p:sp>
      <p:pic>
        <p:nvPicPr>
          <p:cNvPr id="10242" name="Picture 2" descr="お辞儀をしている女性会社員のイラスト | かわいいフリー素材集 いらすとや">
            <a:extLst>
              <a:ext uri="{FF2B5EF4-FFF2-40B4-BE49-F238E27FC236}">
                <a16:creationId xmlns:a16="http://schemas.microsoft.com/office/drawing/2014/main" id="{17AC39CF-72F5-5963-7E31-04FB70B94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556" y="4169328"/>
            <a:ext cx="1569547" cy="259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56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kumimoji="1" lang="ja-JP" altLang="en-US" sz="4000" dirty="0">
                <a:solidFill>
                  <a:schemeClr val="accent2">
                    <a:lumMod val="50000"/>
                  </a:schemeClr>
                </a:solidFill>
              </a:rPr>
              <a:t>最初に</a:t>
            </a: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57201" y="1895912"/>
            <a:ext cx="8183460" cy="3962887"/>
          </a:xfrm>
        </p:spPr>
        <p:txBody>
          <a:bodyPr anchor="t">
            <a:normAutofit/>
          </a:bodyPr>
          <a:lstStyle/>
          <a:p>
            <a:pPr>
              <a:lnSpc>
                <a:spcPct val="150000"/>
              </a:lnSpc>
            </a:pPr>
            <a:r>
              <a:rPr lang="ja-JP" altLang="en-US" sz="3200" dirty="0">
                <a:solidFill>
                  <a:srgbClr val="3333CC"/>
                </a:solidFill>
              </a:rPr>
              <a:t>コロナ禍になって</a:t>
            </a:r>
            <a:endParaRPr lang="en-US" altLang="ja-JP" sz="3200" dirty="0">
              <a:solidFill>
                <a:srgbClr val="3333CC"/>
              </a:solidFill>
            </a:endParaRPr>
          </a:p>
          <a:p>
            <a:pPr lvl="1">
              <a:lnSpc>
                <a:spcPct val="150000"/>
              </a:lnSpc>
            </a:pPr>
            <a:r>
              <a:rPr lang="en-US" altLang="ja-JP" sz="2600" dirty="0">
                <a:solidFill>
                  <a:srgbClr val="C00000"/>
                </a:solidFill>
              </a:rPr>
              <a:t>『</a:t>
            </a:r>
            <a:r>
              <a:rPr lang="ja-JP" altLang="en-US" sz="2600" dirty="0">
                <a:solidFill>
                  <a:srgbClr val="C00000"/>
                </a:solidFill>
              </a:rPr>
              <a:t>当たり前</a:t>
            </a:r>
            <a:r>
              <a:rPr lang="en-US" altLang="ja-JP" sz="2600" dirty="0">
                <a:solidFill>
                  <a:srgbClr val="C00000"/>
                </a:solidFill>
              </a:rPr>
              <a:t>』</a:t>
            </a:r>
            <a:r>
              <a:rPr lang="ja-JP" altLang="en-US" sz="2600" dirty="0">
                <a:solidFill>
                  <a:schemeClr val="tx1">
                    <a:lumMod val="75000"/>
                    <a:lumOff val="25000"/>
                  </a:schemeClr>
                </a:solidFill>
              </a:rPr>
              <a:t>が当たり前ではないことに気づく</a:t>
            </a:r>
            <a:endParaRPr lang="en-US" altLang="ja-JP" sz="2600" dirty="0">
              <a:solidFill>
                <a:schemeClr val="tx1">
                  <a:lumMod val="75000"/>
                  <a:lumOff val="25000"/>
                </a:schemeClr>
              </a:solidFill>
            </a:endParaRPr>
          </a:p>
          <a:p>
            <a:pPr lvl="1">
              <a:lnSpc>
                <a:spcPct val="150000"/>
              </a:lnSpc>
            </a:pPr>
            <a:r>
              <a:rPr lang="ja-JP" altLang="en-US" sz="2600" dirty="0">
                <a:solidFill>
                  <a:schemeClr val="tx1">
                    <a:lumMod val="75000"/>
                    <a:lumOff val="25000"/>
                  </a:schemeClr>
                </a:solidFill>
              </a:rPr>
              <a:t>自分にとっての</a:t>
            </a:r>
            <a:r>
              <a:rPr lang="ja-JP" altLang="en-US" sz="2600" dirty="0">
                <a:solidFill>
                  <a:srgbClr val="C00000"/>
                </a:solidFill>
              </a:rPr>
              <a:t>「人とのかかわりの意味」</a:t>
            </a:r>
            <a:r>
              <a:rPr lang="ja-JP" altLang="en-US" sz="2600" dirty="0">
                <a:solidFill>
                  <a:schemeClr val="tx1">
                    <a:lumMod val="75000"/>
                    <a:lumOff val="25000"/>
                  </a:schemeClr>
                </a:solidFill>
              </a:rPr>
              <a:t>を　　考える</a:t>
            </a:r>
            <a:endParaRPr lang="en-US" altLang="ja-JP" sz="2600" dirty="0">
              <a:solidFill>
                <a:schemeClr val="tx1">
                  <a:lumMod val="75000"/>
                  <a:lumOff val="25000"/>
                </a:schemeClr>
              </a:solidFill>
            </a:endParaRPr>
          </a:p>
        </p:txBody>
      </p:sp>
      <p:pic>
        <p:nvPicPr>
          <p:cNvPr id="1028" name="Picture 4" descr="いろいろな考え事をしている人たちのイラスト（ふきだし） | かわいいフリー素材集 いらすとや">
            <a:extLst>
              <a:ext uri="{FF2B5EF4-FFF2-40B4-BE49-F238E27FC236}">
                <a16:creationId xmlns:a16="http://schemas.microsoft.com/office/drawing/2014/main" id="{C2118446-5A89-C8FF-5D4D-D64968A49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283" y="4068661"/>
            <a:ext cx="2848062" cy="284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5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ja-JP" altLang="en-US" sz="4000" dirty="0">
                <a:solidFill>
                  <a:schemeClr val="accent2">
                    <a:lumMod val="50000"/>
                  </a:schemeClr>
                </a:solidFill>
              </a:rPr>
              <a:t>本日のテーマ：感謝</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70263" y="1894113"/>
            <a:ext cx="8465457" cy="3964685"/>
          </a:xfrm>
        </p:spPr>
        <p:txBody>
          <a:bodyPr anchor="t">
            <a:normAutofit/>
          </a:bodyPr>
          <a:lstStyle/>
          <a:p>
            <a:pPr>
              <a:lnSpc>
                <a:spcPct val="120000"/>
              </a:lnSpc>
            </a:pPr>
            <a:r>
              <a:rPr kumimoji="1" lang="en-US" altLang="ja-JP" sz="3200" dirty="0">
                <a:solidFill>
                  <a:srgbClr val="3333CC"/>
                </a:solidFill>
              </a:rPr>
              <a:t>『</a:t>
            </a:r>
            <a:r>
              <a:rPr kumimoji="1" lang="ja-JP" altLang="en-US" sz="3200" dirty="0">
                <a:solidFill>
                  <a:srgbClr val="3333CC"/>
                </a:solidFill>
              </a:rPr>
              <a:t>感謝</a:t>
            </a:r>
            <a:r>
              <a:rPr kumimoji="1" lang="en-US" altLang="ja-JP" sz="3200" dirty="0">
                <a:solidFill>
                  <a:srgbClr val="3333CC"/>
                </a:solidFill>
              </a:rPr>
              <a:t>』</a:t>
            </a:r>
            <a:r>
              <a:rPr kumimoji="1" lang="ja-JP" altLang="en-US" sz="3200" dirty="0">
                <a:solidFill>
                  <a:srgbClr val="3333CC"/>
                </a:solidFill>
              </a:rPr>
              <a:t>とは</a:t>
            </a:r>
            <a:endParaRPr lang="en-US" altLang="ja-JP" sz="3200" dirty="0">
              <a:solidFill>
                <a:srgbClr val="3333CC"/>
              </a:solidFill>
            </a:endParaRPr>
          </a:p>
          <a:p>
            <a:pPr lvl="1">
              <a:lnSpc>
                <a:spcPct val="120000"/>
              </a:lnSpc>
            </a:pPr>
            <a:r>
              <a:rPr kumimoji="1" lang="ja-JP" altLang="en-US" sz="2400" dirty="0">
                <a:solidFill>
                  <a:schemeClr val="tx1">
                    <a:lumMod val="75000"/>
                    <a:lumOff val="25000"/>
                  </a:schemeClr>
                </a:solidFill>
              </a:rPr>
              <a:t>ありがたく感じて謝意を表すること（広辞苑）。</a:t>
            </a:r>
            <a:endParaRPr kumimoji="1" lang="en-US" altLang="ja-JP" sz="2400" dirty="0">
              <a:solidFill>
                <a:schemeClr val="tx1">
                  <a:lumMod val="75000"/>
                  <a:lumOff val="25000"/>
                </a:schemeClr>
              </a:solidFill>
            </a:endParaRPr>
          </a:p>
          <a:p>
            <a:pPr lvl="1">
              <a:lnSpc>
                <a:spcPct val="120000"/>
              </a:lnSpc>
            </a:pPr>
            <a:r>
              <a:rPr lang="ja-JP" altLang="en-US" sz="2400" dirty="0">
                <a:solidFill>
                  <a:schemeClr val="tx1">
                    <a:lumMod val="75000"/>
                    <a:lumOff val="25000"/>
                  </a:schemeClr>
                </a:solidFill>
              </a:rPr>
              <a:t>ありがたいと感じて礼を述べること。また、ありがたいと感じる気持（精選版 日本国語辞典）。</a:t>
            </a:r>
            <a:endParaRPr kumimoji="1" lang="en-US" altLang="ja-JP" sz="2400" dirty="0">
              <a:solidFill>
                <a:schemeClr val="tx1">
                  <a:lumMod val="75000"/>
                  <a:lumOff val="25000"/>
                </a:schemeClr>
              </a:solidFill>
            </a:endParaRPr>
          </a:p>
          <a:p>
            <a:pPr lvl="1">
              <a:lnSpc>
                <a:spcPct val="120000"/>
              </a:lnSpc>
            </a:pPr>
            <a:r>
              <a:rPr kumimoji="1" lang="ja-JP" altLang="en-US" sz="2400" dirty="0">
                <a:solidFill>
                  <a:schemeClr val="tx1">
                    <a:lumMod val="75000"/>
                    <a:lumOff val="25000"/>
                  </a:schemeClr>
                </a:solidFill>
              </a:rPr>
              <a:t>仏様の教えや道徳教育のイメージ？</a:t>
            </a:r>
            <a:endParaRPr kumimoji="1" lang="en-US" altLang="ja-JP" sz="2400" dirty="0">
              <a:solidFill>
                <a:schemeClr val="tx1">
                  <a:lumMod val="75000"/>
                  <a:lumOff val="25000"/>
                </a:schemeClr>
              </a:solidFill>
            </a:endParaRPr>
          </a:p>
        </p:txBody>
      </p:sp>
      <p:pic>
        <p:nvPicPr>
          <p:cNvPr id="2050" name="Picture 2" descr="いろいろな笑顔で向き合う人たちのイラスト | かわいいフリー素材集 いらすとや">
            <a:extLst>
              <a:ext uri="{FF2B5EF4-FFF2-40B4-BE49-F238E27FC236}">
                <a16:creationId xmlns:a16="http://schemas.microsoft.com/office/drawing/2014/main" id="{C0D2F199-BA6E-3A7C-8ED7-8CE9281F1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99" y="4654427"/>
            <a:ext cx="2116908" cy="1998043"/>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154B6D24-2276-3170-3029-B7491BE3E17C}"/>
              </a:ext>
            </a:extLst>
          </p:cNvPr>
          <p:cNvSpPr/>
          <p:nvPr/>
        </p:nvSpPr>
        <p:spPr>
          <a:xfrm>
            <a:off x="662730" y="5033394"/>
            <a:ext cx="5150841" cy="1619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2">
                    <a:lumMod val="50000"/>
                  </a:schemeClr>
                </a:solidFill>
              </a:rPr>
              <a:t>心理学の研究では</a:t>
            </a:r>
            <a:endParaRPr kumimoji="1" lang="en-US" altLang="ja-JP" sz="2400" dirty="0">
              <a:solidFill>
                <a:schemeClr val="tx2">
                  <a:lumMod val="50000"/>
                </a:schemeClr>
              </a:solidFill>
            </a:endParaRPr>
          </a:p>
          <a:p>
            <a:pPr algn="ctr"/>
            <a:r>
              <a:rPr kumimoji="1" lang="en-US" altLang="ja-JP" sz="2400" dirty="0">
                <a:solidFill>
                  <a:schemeClr val="tx2">
                    <a:lumMod val="50000"/>
                  </a:schemeClr>
                </a:solidFill>
              </a:rPr>
              <a:t>『</a:t>
            </a:r>
            <a:r>
              <a:rPr kumimoji="1" lang="ja-JP" altLang="en-US" sz="2400" dirty="0">
                <a:solidFill>
                  <a:schemeClr val="tx2">
                    <a:lumMod val="50000"/>
                  </a:schemeClr>
                </a:solidFill>
              </a:rPr>
              <a:t>感謝</a:t>
            </a:r>
            <a:r>
              <a:rPr kumimoji="1" lang="en-US" altLang="ja-JP" sz="2400" dirty="0">
                <a:solidFill>
                  <a:schemeClr val="tx2">
                    <a:lumMod val="50000"/>
                  </a:schemeClr>
                </a:solidFill>
              </a:rPr>
              <a:t>』</a:t>
            </a:r>
            <a:r>
              <a:rPr kumimoji="1" lang="ja-JP" altLang="en-US" sz="2400" dirty="0">
                <a:solidFill>
                  <a:schemeClr val="tx2">
                    <a:lumMod val="50000"/>
                  </a:schemeClr>
                </a:solidFill>
              </a:rPr>
              <a:t>は人を幸せにすることが分かっています</a:t>
            </a:r>
          </a:p>
        </p:txBody>
      </p:sp>
    </p:spTree>
    <p:extLst>
      <p:ext uri="{BB962C8B-B14F-4D97-AF65-F5344CB8AC3E}">
        <p14:creationId xmlns:p14="http://schemas.microsoft.com/office/powerpoint/2010/main" val="23293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en-US" altLang="ja-JP" sz="4000" dirty="0">
                <a:solidFill>
                  <a:schemeClr val="accent2">
                    <a:lumMod val="50000"/>
                  </a:schemeClr>
                </a:solidFill>
              </a:rPr>
              <a:t>『</a:t>
            </a:r>
            <a:r>
              <a:rPr lang="ja-JP" altLang="en-US" sz="4000" dirty="0">
                <a:solidFill>
                  <a:schemeClr val="accent2">
                    <a:lumMod val="50000"/>
                  </a:schemeClr>
                </a:solidFill>
              </a:rPr>
              <a:t>感謝</a:t>
            </a:r>
            <a:r>
              <a:rPr lang="en-US" altLang="ja-JP" sz="4000" dirty="0">
                <a:solidFill>
                  <a:schemeClr val="accent2">
                    <a:lumMod val="50000"/>
                  </a:schemeClr>
                </a:solidFill>
              </a:rPr>
              <a:t>』</a:t>
            </a:r>
            <a:r>
              <a:rPr lang="ja-JP" altLang="en-US" sz="4000" dirty="0">
                <a:solidFill>
                  <a:schemeClr val="accent2">
                    <a:lumMod val="50000"/>
                  </a:schemeClr>
                </a:solidFill>
              </a:rPr>
              <a:t>に関する心理学研究</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70263" y="1902543"/>
            <a:ext cx="8100681" cy="3956256"/>
          </a:xfrm>
        </p:spPr>
        <p:txBody>
          <a:bodyPr anchor="t">
            <a:normAutofit/>
          </a:bodyPr>
          <a:lstStyle/>
          <a:p>
            <a:pPr>
              <a:lnSpc>
                <a:spcPct val="150000"/>
              </a:lnSpc>
            </a:pPr>
            <a:r>
              <a:rPr kumimoji="1" lang="en-US" altLang="ja-JP" sz="2800" dirty="0">
                <a:solidFill>
                  <a:srgbClr val="3333CC"/>
                </a:solidFill>
              </a:rPr>
              <a:t>『</a:t>
            </a:r>
            <a:r>
              <a:rPr kumimoji="1" lang="ja-JP" altLang="en-US" sz="2800" dirty="0">
                <a:solidFill>
                  <a:srgbClr val="3333CC"/>
                </a:solidFill>
              </a:rPr>
              <a:t>感謝</a:t>
            </a:r>
            <a:r>
              <a:rPr kumimoji="1" lang="en-US" altLang="ja-JP" sz="2800" dirty="0">
                <a:solidFill>
                  <a:srgbClr val="3333CC"/>
                </a:solidFill>
              </a:rPr>
              <a:t>』</a:t>
            </a:r>
            <a:r>
              <a:rPr kumimoji="1" lang="ja-JP" altLang="en-US" sz="2800" dirty="0">
                <a:solidFill>
                  <a:srgbClr val="3333CC"/>
                </a:solidFill>
              </a:rPr>
              <a:t>する人は、幸せになる</a:t>
            </a:r>
            <a:endParaRPr lang="en-US" altLang="ja-JP" sz="2800" dirty="0">
              <a:solidFill>
                <a:srgbClr val="3333CC"/>
              </a:solidFill>
            </a:endParaRPr>
          </a:p>
          <a:p>
            <a:pPr lvl="1">
              <a:lnSpc>
                <a:spcPct val="150000"/>
              </a:lnSpc>
            </a:pPr>
            <a:r>
              <a:rPr lang="ja-JP" altLang="en-US" sz="2600" dirty="0"/>
              <a:t>マクロフら（</a:t>
            </a:r>
            <a:r>
              <a:rPr lang="en-US" altLang="ja-JP" sz="2600" dirty="0"/>
              <a:t>2002</a:t>
            </a:r>
            <a:r>
              <a:rPr lang="ja-JP" altLang="en-US" sz="2600" dirty="0"/>
              <a:t>）</a:t>
            </a:r>
            <a:endParaRPr lang="en-US" altLang="ja-JP" sz="2600" dirty="0"/>
          </a:p>
          <a:p>
            <a:pPr lvl="2">
              <a:lnSpc>
                <a:spcPct val="150000"/>
              </a:lnSpc>
              <a:buFont typeface="Wingdings" panose="05000000000000000000" pitchFamily="2" charset="2"/>
              <a:buChar char="l"/>
            </a:pPr>
            <a:r>
              <a:rPr lang="ja-JP" altLang="en-US" sz="2400" dirty="0">
                <a:solidFill>
                  <a:srgbClr val="C00000"/>
                </a:solidFill>
              </a:rPr>
              <a:t>日常的によく感謝するタイプの人</a:t>
            </a:r>
            <a:r>
              <a:rPr lang="ja-JP" altLang="en-US" sz="2400" dirty="0"/>
              <a:t>は</a:t>
            </a:r>
            <a:r>
              <a:rPr lang="en-US" altLang="ja-JP" sz="2400" dirty="0"/>
              <a:t>…</a:t>
            </a:r>
          </a:p>
        </p:txBody>
      </p:sp>
      <p:sp>
        <p:nvSpPr>
          <p:cNvPr id="4" name="四角形: 角を丸くする 3">
            <a:extLst>
              <a:ext uri="{FF2B5EF4-FFF2-40B4-BE49-F238E27FC236}">
                <a16:creationId xmlns:a16="http://schemas.microsoft.com/office/drawing/2014/main" id="{48BBF2B6-36C9-0C02-0011-EEB3D4C6CAC0}"/>
              </a:ext>
            </a:extLst>
          </p:cNvPr>
          <p:cNvSpPr/>
          <p:nvPr/>
        </p:nvSpPr>
        <p:spPr>
          <a:xfrm>
            <a:off x="323741" y="4234174"/>
            <a:ext cx="2646781" cy="14596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人生への満足や幸福感が高い</a:t>
            </a:r>
          </a:p>
        </p:txBody>
      </p:sp>
      <p:sp>
        <p:nvSpPr>
          <p:cNvPr id="5" name="四角形: 角を丸くする 4">
            <a:extLst>
              <a:ext uri="{FF2B5EF4-FFF2-40B4-BE49-F238E27FC236}">
                <a16:creationId xmlns:a16="http://schemas.microsoft.com/office/drawing/2014/main" id="{60F401D2-1852-520C-4005-049F1E860B0D}"/>
              </a:ext>
            </a:extLst>
          </p:cNvPr>
          <p:cNvSpPr/>
          <p:nvPr/>
        </p:nvSpPr>
        <p:spPr>
          <a:xfrm>
            <a:off x="3117044" y="4234174"/>
            <a:ext cx="3166310" cy="14596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バイタリティがあり楽観的である</a:t>
            </a:r>
          </a:p>
        </p:txBody>
      </p:sp>
      <p:sp>
        <p:nvSpPr>
          <p:cNvPr id="6" name="四角形: 角を丸くする 5">
            <a:extLst>
              <a:ext uri="{FF2B5EF4-FFF2-40B4-BE49-F238E27FC236}">
                <a16:creationId xmlns:a16="http://schemas.microsoft.com/office/drawing/2014/main" id="{635BB853-B2E4-54FD-52BE-3481F3881181}"/>
              </a:ext>
            </a:extLst>
          </p:cNvPr>
          <p:cNvSpPr/>
          <p:nvPr/>
        </p:nvSpPr>
        <p:spPr>
          <a:xfrm>
            <a:off x="1647131" y="5858799"/>
            <a:ext cx="4043988" cy="8347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不安やうつ傾向が低い</a:t>
            </a:r>
          </a:p>
        </p:txBody>
      </p:sp>
      <p:sp>
        <p:nvSpPr>
          <p:cNvPr id="7" name="吹き出し: 四角形 6">
            <a:extLst>
              <a:ext uri="{FF2B5EF4-FFF2-40B4-BE49-F238E27FC236}">
                <a16:creationId xmlns:a16="http://schemas.microsoft.com/office/drawing/2014/main" id="{BF72F022-CE03-1FD8-2014-BEFED6A07722}"/>
              </a:ext>
            </a:extLst>
          </p:cNvPr>
          <p:cNvSpPr/>
          <p:nvPr/>
        </p:nvSpPr>
        <p:spPr>
          <a:xfrm>
            <a:off x="5859764" y="2456368"/>
            <a:ext cx="3166310" cy="1083329"/>
          </a:xfrm>
          <a:prstGeom prst="wedgeRectCallout">
            <a:avLst>
              <a:gd name="adj1" fmla="val -60740"/>
              <a:gd name="adj2" fmla="val 2873"/>
            </a:avLst>
          </a:prstGeom>
          <a:solidFill>
            <a:srgbClr val="FFCC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2"/>
                </a:solidFill>
              </a:rPr>
              <a:t>大学生、成人、</a:t>
            </a:r>
            <a:endParaRPr kumimoji="1" lang="en-US" altLang="ja-JP" dirty="0">
              <a:solidFill>
                <a:schemeClr val="tx2"/>
              </a:solidFill>
            </a:endParaRPr>
          </a:p>
          <a:p>
            <a:pPr algn="ctr"/>
            <a:r>
              <a:rPr kumimoji="1" lang="ja-JP" altLang="en-US" dirty="0">
                <a:solidFill>
                  <a:schemeClr val="tx2"/>
                </a:solidFill>
              </a:rPr>
              <a:t>神経筋疾患患者を対象とした</a:t>
            </a:r>
            <a:endParaRPr kumimoji="1" lang="en-US" altLang="ja-JP" dirty="0">
              <a:solidFill>
                <a:schemeClr val="tx2"/>
              </a:solidFill>
            </a:endParaRPr>
          </a:p>
          <a:p>
            <a:pPr algn="ctr"/>
            <a:r>
              <a:rPr kumimoji="1" lang="ja-JP" altLang="en-US" dirty="0">
                <a:solidFill>
                  <a:schemeClr val="tx2"/>
                </a:solidFill>
              </a:rPr>
              <a:t>調査研究</a:t>
            </a:r>
          </a:p>
        </p:txBody>
      </p:sp>
      <p:pic>
        <p:nvPicPr>
          <p:cNvPr id="2050" name="Picture 2" descr="元気なおばさんのイラスト | かわいいフリー素材集 いらすとや">
            <a:extLst>
              <a:ext uri="{FF2B5EF4-FFF2-40B4-BE49-F238E27FC236}">
                <a16:creationId xmlns:a16="http://schemas.microsoft.com/office/drawing/2014/main" id="{E56F3B94-3432-1248-06B4-580502D7F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799" y="3901397"/>
            <a:ext cx="2388607" cy="286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en-US" altLang="ja-JP" sz="4000" dirty="0">
                <a:solidFill>
                  <a:schemeClr val="accent2">
                    <a:lumMod val="50000"/>
                  </a:schemeClr>
                </a:solidFill>
              </a:rPr>
              <a:t>『</a:t>
            </a:r>
            <a:r>
              <a:rPr lang="ja-JP" altLang="en-US" sz="4000" dirty="0">
                <a:solidFill>
                  <a:schemeClr val="accent2">
                    <a:lumMod val="50000"/>
                  </a:schemeClr>
                </a:solidFill>
              </a:rPr>
              <a:t>感謝</a:t>
            </a:r>
            <a:r>
              <a:rPr lang="en-US" altLang="ja-JP" sz="4000" dirty="0">
                <a:solidFill>
                  <a:schemeClr val="accent2">
                    <a:lumMod val="50000"/>
                  </a:schemeClr>
                </a:solidFill>
              </a:rPr>
              <a:t>』</a:t>
            </a:r>
            <a:r>
              <a:rPr lang="ja-JP" altLang="en-US" sz="4000" dirty="0">
                <a:solidFill>
                  <a:schemeClr val="accent2">
                    <a:lumMod val="50000"/>
                  </a:schemeClr>
                </a:solidFill>
              </a:rPr>
              <a:t>に関する心理学研究</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57200" y="1892711"/>
            <a:ext cx="8229600" cy="3534966"/>
          </a:xfrm>
        </p:spPr>
        <p:txBody>
          <a:bodyPr anchor="t">
            <a:normAutofit fontScale="85000" lnSpcReduction="20000"/>
          </a:bodyPr>
          <a:lstStyle/>
          <a:p>
            <a:pPr>
              <a:lnSpc>
                <a:spcPct val="120000"/>
              </a:lnSpc>
            </a:pPr>
            <a:r>
              <a:rPr kumimoji="1" lang="en-US" altLang="ja-JP" sz="3300" dirty="0">
                <a:solidFill>
                  <a:srgbClr val="3333CC"/>
                </a:solidFill>
              </a:rPr>
              <a:t>『</a:t>
            </a:r>
            <a:r>
              <a:rPr kumimoji="1" lang="ja-JP" altLang="en-US" sz="3300" dirty="0">
                <a:solidFill>
                  <a:srgbClr val="3333CC"/>
                </a:solidFill>
              </a:rPr>
              <a:t>感謝</a:t>
            </a:r>
            <a:r>
              <a:rPr kumimoji="1" lang="en-US" altLang="ja-JP" sz="3300" dirty="0">
                <a:solidFill>
                  <a:srgbClr val="3333CC"/>
                </a:solidFill>
              </a:rPr>
              <a:t>』</a:t>
            </a:r>
            <a:r>
              <a:rPr kumimoji="1" lang="ja-JP" altLang="en-US" sz="3300" dirty="0">
                <a:solidFill>
                  <a:srgbClr val="3333CC"/>
                </a:solidFill>
              </a:rPr>
              <a:t>する</a:t>
            </a:r>
            <a:r>
              <a:rPr lang="ja-JP" altLang="en-US" sz="3300" dirty="0">
                <a:solidFill>
                  <a:srgbClr val="3333CC"/>
                </a:solidFill>
              </a:rPr>
              <a:t>人は</a:t>
            </a:r>
            <a:r>
              <a:rPr kumimoji="1" lang="ja-JP" altLang="en-US" sz="3300" dirty="0">
                <a:solidFill>
                  <a:srgbClr val="3333CC"/>
                </a:solidFill>
              </a:rPr>
              <a:t>、幸せになる</a:t>
            </a:r>
            <a:endParaRPr lang="en-US" altLang="ja-JP" sz="3300" dirty="0">
              <a:solidFill>
                <a:srgbClr val="3333CC"/>
              </a:solidFill>
            </a:endParaRPr>
          </a:p>
          <a:p>
            <a:pPr lvl="1">
              <a:lnSpc>
                <a:spcPct val="120000"/>
              </a:lnSpc>
            </a:pPr>
            <a:r>
              <a:rPr lang="ja-JP" altLang="en-US" sz="3100" dirty="0"/>
              <a:t>ワトキンスら（</a:t>
            </a:r>
            <a:r>
              <a:rPr lang="en-US" altLang="ja-JP" sz="3100" dirty="0"/>
              <a:t>2004</a:t>
            </a:r>
            <a:r>
              <a:rPr lang="ja-JP" altLang="en-US" sz="3100" dirty="0"/>
              <a:t>）</a:t>
            </a:r>
            <a:endParaRPr lang="en-US" altLang="ja-JP" sz="3100" dirty="0"/>
          </a:p>
          <a:p>
            <a:pPr lvl="2">
              <a:lnSpc>
                <a:spcPct val="120000"/>
              </a:lnSpc>
              <a:buFont typeface="Wingdings" panose="05000000000000000000" pitchFamily="2" charset="2"/>
              <a:buChar char="l"/>
            </a:pPr>
            <a:r>
              <a:rPr lang="ja-JP" altLang="en-US" sz="2800" dirty="0">
                <a:solidFill>
                  <a:srgbClr val="C00000"/>
                </a:solidFill>
              </a:rPr>
              <a:t>日常的によく感謝するタイプ人</a:t>
            </a:r>
            <a:r>
              <a:rPr lang="ja-JP" altLang="en-US" sz="2800" dirty="0"/>
              <a:t>は</a:t>
            </a:r>
            <a:r>
              <a:rPr lang="en-US" altLang="ja-JP" sz="2800" dirty="0"/>
              <a:t>…</a:t>
            </a:r>
          </a:p>
          <a:p>
            <a:pPr lvl="3">
              <a:lnSpc>
                <a:spcPct val="120000"/>
              </a:lnSpc>
              <a:buFont typeface="Wingdings" panose="05000000000000000000" pitchFamily="2" charset="2"/>
              <a:buChar char="ü"/>
            </a:pPr>
            <a:r>
              <a:rPr lang="en-US" altLang="ja-JP" sz="2800" dirty="0"/>
              <a:t>3</a:t>
            </a:r>
            <a:r>
              <a:rPr lang="ja-JP" altLang="en-US" sz="2800" dirty="0"/>
              <a:t>分間で、過去</a:t>
            </a:r>
            <a:r>
              <a:rPr lang="en-US" altLang="ja-JP" sz="2800" dirty="0"/>
              <a:t>3</a:t>
            </a:r>
            <a:r>
              <a:rPr lang="ja-JP" altLang="en-US" sz="2800" dirty="0"/>
              <a:t>年間に起こったポジティブなできごとをできるだけ多くリストアップする</a:t>
            </a:r>
            <a:endParaRPr lang="en-US" altLang="ja-JP" sz="2800" dirty="0"/>
          </a:p>
          <a:p>
            <a:pPr lvl="3">
              <a:lnSpc>
                <a:spcPct val="120000"/>
              </a:lnSpc>
              <a:buFont typeface="Wingdings" panose="05000000000000000000" pitchFamily="2" charset="2"/>
              <a:buChar char="ü"/>
            </a:pPr>
            <a:r>
              <a:rPr lang="ja-JP" altLang="en-US" sz="2800" dirty="0"/>
              <a:t>できごとを分類（客観的にポジティブ・ニュートラル・ネガティブ）</a:t>
            </a:r>
            <a:endParaRPr lang="en-US" altLang="ja-JP" sz="2800" dirty="0"/>
          </a:p>
        </p:txBody>
      </p:sp>
      <p:sp>
        <p:nvSpPr>
          <p:cNvPr id="4" name="四角形: 角を丸くする 3">
            <a:extLst>
              <a:ext uri="{FF2B5EF4-FFF2-40B4-BE49-F238E27FC236}">
                <a16:creationId xmlns:a16="http://schemas.microsoft.com/office/drawing/2014/main" id="{3FFD5D97-F319-867F-7B86-AFA4A57079A6}"/>
              </a:ext>
            </a:extLst>
          </p:cNvPr>
          <p:cNvSpPr/>
          <p:nvPr/>
        </p:nvSpPr>
        <p:spPr>
          <a:xfrm>
            <a:off x="457200" y="5310231"/>
            <a:ext cx="8484699" cy="14315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日頃からよく感謝する人は、</a:t>
            </a:r>
            <a:endParaRPr kumimoji="1" lang="en-US" altLang="ja-JP" sz="2400" dirty="0">
              <a:solidFill>
                <a:schemeClr val="accent1">
                  <a:lumMod val="50000"/>
                </a:schemeClr>
              </a:solidFill>
            </a:endParaRPr>
          </a:p>
          <a:p>
            <a:pPr algn="ctr"/>
            <a:r>
              <a:rPr kumimoji="1" lang="ja-JP" altLang="en-US" sz="2400" dirty="0">
                <a:solidFill>
                  <a:schemeClr val="accent1">
                    <a:lumMod val="50000"/>
                  </a:schemeClr>
                </a:solidFill>
              </a:rPr>
              <a:t>客観的にポジティブな経験をたくさんしているのではなく</a:t>
            </a:r>
            <a:endParaRPr kumimoji="1" lang="en-US" altLang="ja-JP" sz="2400" dirty="0">
              <a:solidFill>
                <a:schemeClr val="accent1">
                  <a:lumMod val="50000"/>
                </a:schemeClr>
              </a:solidFill>
            </a:endParaRPr>
          </a:p>
          <a:p>
            <a:pPr algn="ctr"/>
            <a:r>
              <a:rPr kumimoji="1" lang="ja-JP" altLang="en-US" sz="2400" dirty="0">
                <a:solidFill>
                  <a:schemeClr val="accent1">
                    <a:lumMod val="50000"/>
                  </a:schemeClr>
                </a:solidFill>
              </a:rPr>
              <a:t>様々なできごとをよりポジティブにとらえる傾向があった</a:t>
            </a:r>
          </a:p>
        </p:txBody>
      </p:sp>
      <p:sp>
        <p:nvSpPr>
          <p:cNvPr id="5" name="吹き出し: 四角形 4">
            <a:extLst>
              <a:ext uri="{FF2B5EF4-FFF2-40B4-BE49-F238E27FC236}">
                <a16:creationId xmlns:a16="http://schemas.microsoft.com/office/drawing/2014/main" id="{A06289DB-2457-2513-79D0-E0DDC2ACCF11}"/>
              </a:ext>
            </a:extLst>
          </p:cNvPr>
          <p:cNvSpPr/>
          <p:nvPr/>
        </p:nvSpPr>
        <p:spPr>
          <a:xfrm>
            <a:off x="6196859" y="2194670"/>
            <a:ext cx="2374085" cy="1083329"/>
          </a:xfrm>
          <a:prstGeom prst="wedgeRectCallout">
            <a:avLst>
              <a:gd name="adj1" fmla="val -65628"/>
              <a:gd name="adj2" fmla="val 9068"/>
            </a:avLst>
          </a:prstGeom>
          <a:solidFill>
            <a:srgbClr val="FFCC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2"/>
                </a:solidFill>
              </a:rPr>
              <a:t>大学生を対象とした</a:t>
            </a:r>
            <a:endParaRPr kumimoji="1" lang="en-US" altLang="ja-JP" dirty="0">
              <a:solidFill>
                <a:schemeClr val="tx2"/>
              </a:solidFill>
            </a:endParaRPr>
          </a:p>
          <a:p>
            <a:pPr algn="ctr"/>
            <a:r>
              <a:rPr kumimoji="1" lang="ja-JP" altLang="en-US" dirty="0">
                <a:solidFill>
                  <a:schemeClr val="tx2"/>
                </a:solidFill>
              </a:rPr>
              <a:t>実験研究</a:t>
            </a:r>
          </a:p>
        </p:txBody>
      </p:sp>
    </p:spTree>
    <p:extLst>
      <p:ext uri="{BB962C8B-B14F-4D97-AF65-F5344CB8AC3E}">
        <p14:creationId xmlns:p14="http://schemas.microsoft.com/office/powerpoint/2010/main" val="362268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en-US" altLang="ja-JP" sz="4000" dirty="0">
                <a:solidFill>
                  <a:schemeClr val="accent2">
                    <a:lumMod val="50000"/>
                  </a:schemeClr>
                </a:solidFill>
              </a:rPr>
              <a:t>『</a:t>
            </a:r>
            <a:r>
              <a:rPr lang="ja-JP" altLang="en-US" sz="4000" dirty="0">
                <a:solidFill>
                  <a:schemeClr val="accent2">
                    <a:lumMod val="50000"/>
                  </a:schemeClr>
                </a:solidFill>
              </a:rPr>
              <a:t>感謝</a:t>
            </a:r>
            <a:r>
              <a:rPr lang="en-US" altLang="ja-JP" sz="4000" dirty="0">
                <a:solidFill>
                  <a:schemeClr val="accent2">
                    <a:lumMod val="50000"/>
                  </a:schemeClr>
                </a:solidFill>
              </a:rPr>
              <a:t>』</a:t>
            </a:r>
            <a:r>
              <a:rPr lang="ja-JP" altLang="en-US" sz="4000" dirty="0">
                <a:solidFill>
                  <a:schemeClr val="accent2">
                    <a:lumMod val="50000"/>
                  </a:schemeClr>
                </a:solidFill>
              </a:rPr>
              <a:t>に関する心理学研究</a:t>
            </a:r>
            <a:endParaRPr kumimoji="1" lang="ja-JP" altLang="en-US" sz="4000" dirty="0">
              <a:solidFill>
                <a:schemeClr val="accent2">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83326" y="1902542"/>
            <a:ext cx="8203474" cy="4159045"/>
          </a:xfrm>
        </p:spPr>
        <p:txBody>
          <a:bodyPr anchor="t">
            <a:normAutofit/>
          </a:bodyPr>
          <a:lstStyle/>
          <a:p>
            <a:pPr>
              <a:lnSpc>
                <a:spcPct val="120000"/>
              </a:lnSpc>
            </a:pPr>
            <a:r>
              <a:rPr kumimoji="1" lang="en-US" altLang="ja-JP" sz="3000" dirty="0">
                <a:solidFill>
                  <a:srgbClr val="3333CC"/>
                </a:solidFill>
              </a:rPr>
              <a:t>『</a:t>
            </a:r>
            <a:r>
              <a:rPr kumimoji="1" lang="ja-JP" altLang="en-US" sz="3000" dirty="0">
                <a:solidFill>
                  <a:srgbClr val="3333CC"/>
                </a:solidFill>
              </a:rPr>
              <a:t>感謝</a:t>
            </a:r>
            <a:r>
              <a:rPr kumimoji="1" lang="en-US" altLang="ja-JP" sz="3000" dirty="0">
                <a:solidFill>
                  <a:srgbClr val="3333CC"/>
                </a:solidFill>
              </a:rPr>
              <a:t>』</a:t>
            </a:r>
            <a:r>
              <a:rPr kumimoji="1" lang="ja-JP" altLang="en-US" sz="3000" dirty="0">
                <a:solidFill>
                  <a:srgbClr val="3333CC"/>
                </a:solidFill>
              </a:rPr>
              <a:t>すると、幸せになる</a:t>
            </a:r>
            <a:endParaRPr lang="en-US" altLang="ja-JP" sz="3000" dirty="0">
              <a:solidFill>
                <a:srgbClr val="3333CC"/>
              </a:solidFill>
            </a:endParaRPr>
          </a:p>
          <a:p>
            <a:pPr lvl="1">
              <a:lnSpc>
                <a:spcPct val="120000"/>
              </a:lnSpc>
            </a:pPr>
            <a:r>
              <a:rPr lang="ja-JP" altLang="en-US" sz="2600" dirty="0"/>
              <a:t>エモンズ＆マクロフ（</a:t>
            </a:r>
            <a:r>
              <a:rPr lang="en-US" altLang="ja-JP" sz="2600" dirty="0"/>
              <a:t>2003</a:t>
            </a:r>
            <a:r>
              <a:rPr lang="ja-JP" altLang="en-US" sz="2600" dirty="0"/>
              <a:t>）</a:t>
            </a:r>
            <a:endParaRPr lang="en-US" altLang="ja-JP" sz="2600" dirty="0"/>
          </a:p>
          <a:p>
            <a:pPr lvl="2">
              <a:lnSpc>
                <a:spcPct val="120000"/>
              </a:lnSpc>
              <a:buFont typeface="Wingdings" panose="05000000000000000000" pitchFamily="2" charset="2"/>
              <a:buChar char="l"/>
            </a:pPr>
            <a:r>
              <a:rPr lang="en-US" altLang="ja-JP" sz="2200" dirty="0"/>
              <a:t>9</a:t>
            </a:r>
            <a:r>
              <a:rPr lang="ja-JP" altLang="en-US" sz="2200" dirty="0"/>
              <a:t>週間にわたり、毎週</a:t>
            </a:r>
            <a:r>
              <a:rPr lang="en-US" altLang="ja-JP" sz="2200" dirty="0"/>
              <a:t>1</a:t>
            </a:r>
            <a:r>
              <a:rPr lang="ja-JP" altLang="en-US" sz="2200" dirty="0"/>
              <a:t>回、　　　　　　　　　　　　　　　　　　　　　　　その週にあったことを思い出して</a:t>
            </a:r>
            <a:r>
              <a:rPr lang="ja-JP" altLang="en-US" sz="2200" dirty="0">
                <a:solidFill>
                  <a:srgbClr val="C00000"/>
                </a:solidFill>
              </a:rPr>
              <a:t>記入する実験</a:t>
            </a:r>
            <a:endParaRPr lang="en-US" altLang="ja-JP" sz="2200" dirty="0">
              <a:solidFill>
                <a:srgbClr val="C00000"/>
              </a:solidFill>
            </a:endParaRPr>
          </a:p>
          <a:p>
            <a:pPr lvl="2">
              <a:lnSpc>
                <a:spcPct val="120000"/>
              </a:lnSpc>
              <a:buFont typeface="Wingdings" panose="05000000000000000000" pitchFamily="2" charset="2"/>
              <a:buChar char="l"/>
            </a:pPr>
            <a:r>
              <a:rPr lang="ja-JP" altLang="en-US" sz="2200" dirty="0"/>
              <a:t>その結果、</a:t>
            </a:r>
            <a:r>
              <a:rPr lang="ja-JP" altLang="en-US" sz="2200" dirty="0">
                <a:solidFill>
                  <a:srgbClr val="C00000"/>
                </a:solidFill>
              </a:rPr>
              <a:t>感謝グループの人</a:t>
            </a:r>
            <a:r>
              <a:rPr lang="ja-JP" altLang="en-US" sz="2200" dirty="0"/>
              <a:t>は、他のグループよりも</a:t>
            </a:r>
            <a:r>
              <a:rPr lang="en-US" altLang="ja-JP" sz="2200" dirty="0"/>
              <a:t>…</a:t>
            </a:r>
          </a:p>
        </p:txBody>
      </p:sp>
      <p:sp>
        <p:nvSpPr>
          <p:cNvPr id="5" name="四角形: 角を丸くする 4">
            <a:extLst>
              <a:ext uri="{FF2B5EF4-FFF2-40B4-BE49-F238E27FC236}">
                <a16:creationId xmlns:a16="http://schemas.microsoft.com/office/drawing/2014/main" id="{7D750F0A-DFA3-27E0-1488-B04BE6CEB440}"/>
              </a:ext>
            </a:extLst>
          </p:cNvPr>
          <p:cNvSpPr/>
          <p:nvPr/>
        </p:nvSpPr>
        <p:spPr>
          <a:xfrm>
            <a:off x="581192" y="4773336"/>
            <a:ext cx="3972251" cy="10465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accent1">
                    <a:lumMod val="50000"/>
                  </a:schemeClr>
                </a:solidFill>
              </a:rPr>
              <a:t>『</a:t>
            </a:r>
            <a:r>
              <a:rPr kumimoji="1" lang="ja-JP" altLang="en-US" sz="2400" dirty="0">
                <a:solidFill>
                  <a:schemeClr val="accent1">
                    <a:lumMod val="50000"/>
                  </a:schemeClr>
                </a:solidFill>
              </a:rPr>
              <a:t>人生は喜ばしいものだ</a:t>
            </a:r>
            <a:r>
              <a:rPr kumimoji="1" lang="en-US" altLang="ja-JP" sz="2400" dirty="0">
                <a:solidFill>
                  <a:schemeClr val="accent1">
                    <a:lumMod val="50000"/>
                  </a:schemeClr>
                </a:solidFill>
              </a:rPr>
              <a:t>』</a:t>
            </a:r>
            <a:r>
              <a:rPr kumimoji="1" lang="ja-JP" altLang="en-US" sz="2400" dirty="0">
                <a:solidFill>
                  <a:schemeClr val="accent1">
                    <a:lumMod val="50000"/>
                  </a:schemeClr>
                </a:solidFill>
              </a:rPr>
              <a:t>と考える</a:t>
            </a:r>
          </a:p>
        </p:txBody>
      </p:sp>
      <p:sp>
        <p:nvSpPr>
          <p:cNvPr id="6" name="四角形: 角を丸くする 5">
            <a:extLst>
              <a:ext uri="{FF2B5EF4-FFF2-40B4-BE49-F238E27FC236}">
                <a16:creationId xmlns:a16="http://schemas.microsoft.com/office/drawing/2014/main" id="{28603584-E278-9CC3-CFE5-FAAF3018993E}"/>
              </a:ext>
            </a:extLst>
          </p:cNvPr>
          <p:cNvSpPr/>
          <p:nvPr/>
        </p:nvSpPr>
        <p:spPr>
          <a:xfrm>
            <a:off x="1221838" y="5988836"/>
            <a:ext cx="6700324" cy="7569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accent1">
                    <a:lumMod val="50000"/>
                  </a:schemeClr>
                </a:solidFill>
              </a:rPr>
              <a:t>『</a:t>
            </a:r>
            <a:r>
              <a:rPr kumimoji="1" lang="ja-JP" altLang="en-US" sz="2400" dirty="0">
                <a:solidFill>
                  <a:schemeClr val="accent1">
                    <a:lumMod val="50000"/>
                  </a:schemeClr>
                </a:solidFill>
              </a:rPr>
              <a:t>来週も喜ばしいものになるだろう</a:t>
            </a:r>
            <a:r>
              <a:rPr kumimoji="1" lang="en-US" altLang="ja-JP" sz="2400" dirty="0">
                <a:solidFill>
                  <a:schemeClr val="accent1">
                    <a:lumMod val="50000"/>
                  </a:schemeClr>
                </a:solidFill>
              </a:rPr>
              <a:t>』</a:t>
            </a:r>
            <a:r>
              <a:rPr kumimoji="1" lang="ja-JP" altLang="en-US" sz="2400" dirty="0">
                <a:solidFill>
                  <a:schemeClr val="accent1">
                    <a:lumMod val="50000"/>
                  </a:schemeClr>
                </a:solidFill>
              </a:rPr>
              <a:t>と考える</a:t>
            </a:r>
          </a:p>
        </p:txBody>
      </p:sp>
      <p:sp>
        <p:nvSpPr>
          <p:cNvPr id="7" name="四角形: 角を丸くする 6">
            <a:extLst>
              <a:ext uri="{FF2B5EF4-FFF2-40B4-BE49-F238E27FC236}">
                <a16:creationId xmlns:a16="http://schemas.microsoft.com/office/drawing/2014/main" id="{FFBD8513-223E-80D3-D0C0-E6F24C1911BA}"/>
              </a:ext>
            </a:extLst>
          </p:cNvPr>
          <p:cNvSpPr/>
          <p:nvPr/>
        </p:nvSpPr>
        <p:spPr>
          <a:xfrm>
            <a:off x="4680002" y="4773337"/>
            <a:ext cx="3847116" cy="10465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健康状態の不調の訴えが少ない</a:t>
            </a:r>
          </a:p>
        </p:txBody>
      </p:sp>
      <p:sp>
        <p:nvSpPr>
          <p:cNvPr id="8" name="吹き出し: 四角形 7">
            <a:extLst>
              <a:ext uri="{FF2B5EF4-FFF2-40B4-BE49-F238E27FC236}">
                <a16:creationId xmlns:a16="http://schemas.microsoft.com/office/drawing/2014/main" id="{A628019D-0262-36AA-9E29-687EB156D32E}"/>
              </a:ext>
            </a:extLst>
          </p:cNvPr>
          <p:cNvSpPr/>
          <p:nvPr/>
        </p:nvSpPr>
        <p:spPr>
          <a:xfrm>
            <a:off x="5775288" y="2470809"/>
            <a:ext cx="3187336" cy="1196518"/>
          </a:xfrm>
          <a:prstGeom prst="wedgeRectCallout">
            <a:avLst>
              <a:gd name="adj1" fmla="val -57318"/>
              <a:gd name="adj2" fmla="val 49147"/>
            </a:avLst>
          </a:prstGeom>
          <a:solidFill>
            <a:srgbClr val="FFCC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C00000"/>
                </a:solidFill>
              </a:rPr>
              <a:t>①感謝グループ</a:t>
            </a:r>
            <a:endParaRPr kumimoji="1" lang="en-US" altLang="ja-JP" dirty="0">
              <a:solidFill>
                <a:schemeClr val="tx2"/>
              </a:solidFill>
            </a:endParaRPr>
          </a:p>
          <a:p>
            <a:r>
              <a:rPr kumimoji="1" lang="ja-JP" altLang="en-US" dirty="0">
                <a:solidFill>
                  <a:schemeClr val="tx2"/>
                </a:solidFill>
              </a:rPr>
              <a:t>②いらいらグループ</a:t>
            </a:r>
            <a:endParaRPr kumimoji="1" lang="en-US" altLang="ja-JP" dirty="0">
              <a:solidFill>
                <a:schemeClr val="tx2"/>
              </a:solidFill>
            </a:endParaRPr>
          </a:p>
          <a:p>
            <a:r>
              <a:rPr kumimoji="1" lang="ja-JP" altLang="en-US" dirty="0">
                <a:solidFill>
                  <a:schemeClr val="tx2"/>
                </a:solidFill>
              </a:rPr>
              <a:t>③印象に残ったことグループ</a:t>
            </a:r>
            <a:endParaRPr kumimoji="1" lang="en-US" altLang="ja-JP" dirty="0">
              <a:solidFill>
                <a:schemeClr val="tx2"/>
              </a:solidFill>
            </a:endParaRPr>
          </a:p>
          <a:p>
            <a:r>
              <a:rPr kumimoji="1" lang="ja-JP" altLang="en-US" dirty="0">
                <a:solidFill>
                  <a:schemeClr val="tx2"/>
                </a:solidFill>
              </a:rPr>
              <a:t>で比較</a:t>
            </a:r>
          </a:p>
        </p:txBody>
      </p:sp>
      <p:pic>
        <p:nvPicPr>
          <p:cNvPr id="9" name="図 8">
            <a:extLst>
              <a:ext uri="{FF2B5EF4-FFF2-40B4-BE49-F238E27FC236}">
                <a16:creationId xmlns:a16="http://schemas.microsoft.com/office/drawing/2014/main" id="{518BFE63-EE97-E139-61AD-3491BFFE3D70}"/>
              </a:ext>
            </a:extLst>
          </p:cNvPr>
          <p:cNvPicPr>
            <a:picLocks noChangeAspect="1"/>
          </p:cNvPicPr>
          <p:nvPr/>
        </p:nvPicPr>
        <p:blipFill>
          <a:blip r:embed="rId3"/>
          <a:stretch>
            <a:fillRect/>
          </a:stretch>
        </p:blipFill>
        <p:spPr>
          <a:xfrm>
            <a:off x="7371911" y="473131"/>
            <a:ext cx="1685252" cy="1783335"/>
          </a:xfrm>
          <a:prstGeom prst="rect">
            <a:avLst/>
          </a:prstGeom>
        </p:spPr>
      </p:pic>
    </p:spTree>
    <p:extLst>
      <p:ext uri="{BB962C8B-B14F-4D97-AF65-F5344CB8AC3E}">
        <p14:creationId xmlns:p14="http://schemas.microsoft.com/office/powerpoint/2010/main" val="34691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en-US" altLang="ja-JP" sz="4000" dirty="0">
                <a:solidFill>
                  <a:schemeClr val="accent1">
                    <a:lumMod val="50000"/>
                  </a:schemeClr>
                </a:solidFill>
              </a:rPr>
              <a:t>『</a:t>
            </a:r>
            <a:r>
              <a:rPr lang="ja-JP" altLang="en-US" sz="4000" dirty="0">
                <a:solidFill>
                  <a:schemeClr val="accent1">
                    <a:lumMod val="50000"/>
                  </a:schemeClr>
                </a:solidFill>
              </a:rPr>
              <a:t>感謝</a:t>
            </a:r>
            <a:r>
              <a:rPr lang="en-US" altLang="ja-JP" sz="4000" dirty="0">
                <a:solidFill>
                  <a:schemeClr val="accent1">
                    <a:lumMod val="50000"/>
                  </a:schemeClr>
                </a:solidFill>
              </a:rPr>
              <a:t>』</a:t>
            </a:r>
            <a:r>
              <a:rPr lang="ja-JP" altLang="en-US" sz="4000" dirty="0">
                <a:solidFill>
                  <a:schemeClr val="accent1">
                    <a:lumMod val="50000"/>
                  </a:schemeClr>
                </a:solidFill>
              </a:rPr>
              <a:t>に関する心理学研究</a:t>
            </a:r>
            <a:endParaRPr kumimoji="1" lang="ja-JP" altLang="en-US" sz="4000" dirty="0">
              <a:solidFill>
                <a:schemeClr val="accent1">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61394" y="1887795"/>
            <a:ext cx="8225406" cy="3439214"/>
          </a:xfrm>
        </p:spPr>
        <p:txBody>
          <a:bodyPr anchor="t">
            <a:normAutofit lnSpcReduction="10000"/>
          </a:bodyPr>
          <a:lstStyle/>
          <a:p>
            <a:pPr>
              <a:lnSpc>
                <a:spcPct val="140000"/>
              </a:lnSpc>
            </a:pPr>
            <a:r>
              <a:rPr kumimoji="1" lang="en-US" altLang="ja-JP" sz="2800" dirty="0">
                <a:solidFill>
                  <a:srgbClr val="3333CC"/>
                </a:solidFill>
              </a:rPr>
              <a:t>『</a:t>
            </a:r>
            <a:r>
              <a:rPr kumimoji="1" lang="ja-JP" altLang="en-US" sz="2800" dirty="0">
                <a:solidFill>
                  <a:srgbClr val="3333CC"/>
                </a:solidFill>
              </a:rPr>
              <a:t>感謝</a:t>
            </a:r>
            <a:r>
              <a:rPr kumimoji="1" lang="en-US" altLang="ja-JP" sz="2800" dirty="0">
                <a:solidFill>
                  <a:srgbClr val="3333CC"/>
                </a:solidFill>
              </a:rPr>
              <a:t>』</a:t>
            </a:r>
            <a:r>
              <a:rPr kumimoji="1" lang="ja-JP" altLang="en-US" sz="2800" dirty="0">
                <a:solidFill>
                  <a:srgbClr val="3333CC"/>
                </a:solidFill>
              </a:rPr>
              <a:t>すると、幸せになる</a:t>
            </a:r>
            <a:endParaRPr lang="en-US" altLang="ja-JP" sz="2800" dirty="0">
              <a:solidFill>
                <a:srgbClr val="3333CC"/>
              </a:solidFill>
            </a:endParaRPr>
          </a:p>
          <a:p>
            <a:pPr lvl="1">
              <a:lnSpc>
                <a:spcPct val="140000"/>
              </a:lnSpc>
            </a:pPr>
            <a:r>
              <a:rPr lang="ja-JP" altLang="en-US" sz="2600" dirty="0"/>
              <a:t>セリグマンら（</a:t>
            </a:r>
            <a:r>
              <a:rPr lang="en-US" altLang="ja-JP" sz="2600" dirty="0"/>
              <a:t>2005</a:t>
            </a:r>
            <a:r>
              <a:rPr lang="ja-JP" altLang="en-US" sz="2600" dirty="0"/>
              <a:t>）</a:t>
            </a:r>
            <a:endParaRPr lang="en-US" altLang="ja-JP" sz="2600" dirty="0"/>
          </a:p>
          <a:p>
            <a:pPr lvl="2">
              <a:lnSpc>
                <a:spcPct val="140000"/>
              </a:lnSpc>
              <a:buFont typeface="Wingdings" panose="05000000000000000000" pitchFamily="2" charset="2"/>
              <a:buChar char="l"/>
            </a:pPr>
            <a:r>
              <a:rPr lang="ja-JP" altLang="en-US" sz="2400" dirty="0">
                <a:solidFill>
                  <a:srgbClr val="C00000"/>
                </a:solidFill>
              </a:rPr>
              <a:t>感謝の手紙</a:t>
            </a:r>
            <a:r>
              <a:rPr lang="ja-JP" altLang="en-US" sz="2400" dirty="0"/>
              <a:t>を書いて渡す</a:t>
            </a:r>
            <a:endParaRPr lang="en-US" altLang="ja-JP" sz="2400" dirty="0"/>
          </a:p>
          <a:p>
            <a:pPr lvl="3">
              <a:lnSpc>
                <a:spcPct val="140000"/>
              </a:lnSpc>
              <a:buFont typeface="Wingdings" panose="05000000000000000000" pitchFamily="2" charset="2"/>
              <a:buChar char="ü"/>
            </a:pPr>
            <a:r>
              <a:rPr lang="ja-JP" altLang="en-US" sz="2200" u="sng" dirty="0"/>
              <a:t>お世話になったにもかかわらず、感謝の意を伝えた　ことのない人</a:t>
            </a:r>
            <a:r>
              <a:rPr lang="ja-JP" altLang="en-US" sz="2200" dirty="0"/>
              <a:t>に対して、感謝の手紙を書いて渡した　グループ（①）の人は</a:t>
            </a:r>
            <a:r>
              <a:rPr lang="en-US" altLang="ja-JP" sz="2200" dirty="0"/>
              <a:t>…</a:t>
            </a:r>
          </a:p>
        </p:txBody>
      </p:sp>
      <p:sp>
        <p:nvSpPr>
          <p:cNvPr id="4" name="四角形: 角を丸くする 3">
            <a:extLst>
              <a:ext uri="{FF2B5EF4-FFF2-40B4-BE49-F238E27FC236}">
                <a16:creationId xmlns:a16="http://schemas.microsoft.com/office/drawing/2014/main" id="{A89615DE-9286-0A7F-ABE7-BC629A279F36}"/>
              </a:ext>
            </a:extLst>
          </p:cNvPr>
          <p:cNvSpPr/>
          <p:nvPr/>
        </p:nvSpPr>
        <p:spPr>
          <a:xfrm>
            <a:off x="1363975" y="5410899"/>
            <a:ext cx="3098968" cy="12738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幸福感が高まり</a:t>
            </a:r>
            <a:endParaRPr kumimoji="1" lang="en-US" altLang="ja-JP" sz="2400" dirty="0">
              <a:solidFill>
                <a:schemeClr val="accent1">
                  <a:lumMod val="50000"/>
                </a:schemeClr>
              </a:solidFill>
            </a:endParaRPr>
          </a:p>
          <a:p>
            <a:pPr algn="ctr"/>
            <a:r>
              <a:rPr kumimoji="1" lang="ja-JP" altLang="en-US" sz="2400" dirty="0">
                <a:solidFill>
                  <a:schemeClr val="accent1">
                    <a:lumMod val="50000"/>
                  </a:schemeClr>
                </a:solidFill>
              </a:rPr>
              <a:t>一か月後も高かった</a:t>
            </a:r>
          </a:p>
        </p:txBody>
      </p:sp>
      <p:sp>
        <p:nvSpPr>
          <p:cNvPr id="5" name="四角形: 角を丸くする 4">
            <a:extLst>
              <a:ext uri="{FF2B5EF4-FFF2-40B4-BE49-F238E27FC236}">
                <a16:creationId xmlns:a16="http://schemas.microsoft.com/office/drawing/2014/main" id="{ED953990-DCF0-733E-D66F-886E1AFB552E}"/>
              </a:ext>
            </a:extLst>
          </p:cNvPr>
          <p:cNvSpPr/>
          <p:nvPr/>
        </p:nvSpPr>
        <p:spPr>
          <a:xfrm>
            <a:off x="4830027" y="5410899"/>
            <a:ext cx="3098968" cy="12738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accent1">
                    <a:lumMod val="50000"/>
                  </a:schemeClr>
                </a:solidFill>
              </a:rPr>
              <a:t>うつ傾向が低下した</a:t>
            </a:r>
          </a:p>
        </p:txBody>
      </p:sp>
      <p:sp>
        <p:nvSpPr>
          <p:cNvPr id="6" name="吹き出し: 四角形 5">
            <a:extLst>
              <a:ext uri="{FF2B5EF4-FFF2-40B4-BE49-F238E27FC236}">
                <a16:creationId xmlns:a16="http://schemas.microsoft.com/office/drawing/2014/main" id="{81DB9091-54B9-36A1-99E5-F4B9AEAFD29C}"/>
              </a:ext>
            </a:extLst>
          </p:cNvPr>
          <p:cNvSpPr/>
          <p:nvPr/>
        </p:nvSpPr>
        <p:spPr>
          <a:xfrm>
            <a:off x="5494789" y="2398194"/>
            <a:ext cx="3458587" cy="1459684"/>
          </a:xfrm>
          <a:prstGeom prst="wedgeRectCallout">
            <a:avLst>
              <a:gd name="adj1" fmla="val -60740"/>
              <a:gd name="adj2" fmla="val 2873"/>
            </a:avLst>
          </a:prstGeom>
          <a:solidFill>
            <a:srgbClr val="FFCC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C00000"/>
                </a:solidFill>
              </a:rPr>
              <a:t>①感謝の手紙＆訪問グループ</a:t>
            </a:r>
            <a:endParaRPr kumimoji="1" lang="en-US" altLang="ja-JP" dirty="0">
              <a:solidFill>
                <a:srgbClr val="C00000"/>
              </a:solidFill>
            </a:endParaRPr>
          </a:p>
          <a:p>
            <a:r>
              <a:rPr kumimoji="1" lang="ja-JP" altLang="en-US" dirty="0">
                <a:solidFill>
                  <a:schemeClr val="tx2"/>
                </a:solidFill>
              </a:rPr>
              <a:t>②若かった頃の思い出グループ</a:t>
            </a:r>
            <a:endParaRPr kumimoji="1" lang="en-US" altLang="ja-JP" dirty="0">
              <a:solidFill>
                <a:schemeClr val="tx2"/>
              </a:solidFill>
            </a:endParaRPr>
          </a:p>
          <a:p>
            <a:r>
              <a:rPr kumimoji="1" lang="ja-JP" altLang="en-US" dirty="0">
                <a:solidFill>
                  <a:schemeClr val="tx2"/>
                </a:solidFill>
              </a:rPr>
              <a:t>で比較</a:t>
            </a:r>
          </a:p>
        </p:txBody>
      </p:sp>
    </p:spTree>
    <p:extLst>
      <p:ext uri="{BB962C8B-B14F-4D97-AF65-F5344CB8AC3E}">
        <p14:creationId xmlns:p14="http://schemas.microsoft.com/office/powerpoint/2010/main" val="18111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a:bodyPr>
          <a:lstStyle/>
          <a:p>
            <a:r>
              <a:rPr lang="en-US" altLang="ja-JP" sz="4000" dirty="0">
                <a:solidFill>
                  <a:schemeClr val="accent1">
                    <a:lumMod val="50000"/>
                  </a:schemeClr>
                </a:solidFill>
              </a:rPr>
              <a:t>『</a:t>
            </a:r>
            <a:r>
              <a:rPr lang="ja-JP" altLang="en-US" sz="4000" dirty="0">
                <a:solidFill>
                  <a:schemeClr val="accent1">
                    <a:lumMod val="50000"/>
                  </a:schemeClr>
                </a:solidFill>
              </a:rPr>
              <a:t>感謝</a:t>
            </a:r>
            <a:r>
              <a:rPr lang="en-US" altLang="ja-JP" sz="4000" dirty="0">
                <a:solidFill>
                  <a:schemeClr val="accent1">
                    <a:lumMod val="50000"/>
                  </a:schemeClr>
                </a:solidFill>
              </a:rPr>
              <a:t>』</a:t>
            </a:r>
            <a:r>
              <a:rPr lang="ja-JP" altLang="en-US" sz="4000" dirty="0">
                <a:solidFill>
                  <a:schemeClr val="accent1">
                    <a:lumMod val="50000"/>
                  </a:schemeClr>
                </a:solidFill>
              </a:rPr>
              <a:t>に関する心理学研究</a:t>
            </a:r>
            <a:endParaRPr kumimoji="1" lang="ja-JP" altLang="en-US" sz="4000" dirty="0">
              <a:solidFill>
                <a:schemeClr val="accent1">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53006" y="1887794"/>
            <a:ext cx="8233794" cy="4173793"/>
          </a:xfrm>
        </p:spPr>
        <p:txBody>
          <a:bodyPr anchor="t">
            <a:normAutofit/>
          </a:bodyPr>
          <a:lstStyle/>
          <a:p>
            <a:pPr>
              <a:lnSpc>
                <a:spcPct val="150000"/>
              </a:lnSpc>
            </a:pPr>
            <a:r>
              <a:rPr kumimoji="1" lang="en-US" altLang="ja-JP" sz="3000" dirty="0">
                <a:solidFill>
                  <a:srgbClr val="3333CC"/>
                </a:solidFill>
              </a:rPr>
              <a:t>『</a:t>
            </a:r>
            <a:r>
              <a:rPr kumimoji="1" lang="ja-JP" altLang="en-US" sz="3000" dirty="0">
                <a:solidFill>
                  <a:srgbClr val="3333CC"/>
                </a:solidFill>
              </a:rPr>
              <a:t>感謝</a:t>
            </a:r>
            <a:r>
              <a:rPr kumimoji="1" lang="en-US" altLang="ja-JP" sz="3000" dirty="0">
                <a:solidFill>
                  <a:srgbClr val="3333CC"/>
                </a:solidFill>
              </a:rPr>
              <a:t>』</a:t>
            </a:r>
            <a:r>
              <a:rPr kumimoji="1" lang="ja-JP" altLang="en-US" sz="3000" dirty="0">
                <a:solidFill>
                  <a:srgbClr val="3333CC"/>
                </a:solidFill>
              </a:rPr>
              <a:t>を</a:t>
            </a:r>
            <a:r>
              <a:rPr lang="ja-JP" altLang="en-US" sz="3000" dirty="0">
                <a:solidFill>
                  <a:srgbClr val="3333CC"/>
                </a:solidFill>
              </a:rPr>
              <a:t>する</a:t>
            </a:r>
            <a:r>
              <a:rPr kumimoji="1" lang="ja-JP" altLang="en-US" sz="3000" dirty="0">
                <a:solidFill>
                  <a:srgbClr val="3333CC"/>
                </a:solidFill>
              </a:rPr>
              <a:t>と、幸せになる</a:t>
            </a:r>
            <a:endParaRPr lang="en-US" altLang="ja-JP" sz="3000" dirty="0">
              <a:solidFill>
                <a:srgbClr val="3333CC"/>
              </a:solidFill>
            </a:endParaRPr>
          </a:p>
          <a:p>
            <a:pPr lvl="1">
              <a:lnSpc>
                <a:spcPct val="150000"/>
              </a:lnSpc>
            </a:pPr>
            <a:r>
              <a:rPr lang="ja-JP" altLang="en-US" sz="2600" dirty="0"/>
              <a:t>リュボミスキーら（</a:t>
            </a:r>
            <a:r>
              <a:rPr lang="en-US" altLang="ja-JP" sz="2600" dirty="0"/>
              <a:t>2007</a:t>
            </a:r>
            <a:r>
              <a:rPr lang="ja-JP" altLang="en-US" sz="2600" dirty="0"/>
              <a:t>）</a:t>
            </a:r>
            <a:endParaRPr lang="en-US" altLang="ja-JP" sz="2600" dirty="0"/>
          </a:p>
          <a:p>
            <a:pPr lvl="2">
              <a:lnSpc>
                <a:spcPct val="150000"/>
              </a:lnSpc>
              <a:buFont typeface="Wingdings" panose="05000000000000000000" pitchFamily="2" charset="2"/>
              <a:buChar char="l"/>
            </a:pPr>
            <a:r>
              <a:rPr lang="ja-JP" altLang="en-US" sz="2400" dirty="0">
                <a:solidFill>
                  <a:srgbClr val="C00000"/>
                </a:solidFill>
              </a:rPr>
              <a:t>感謝の手紙</a:t>
            </a:r>
            <a:r>
              <a:rPr lang="ja-JP" altLang="en-US" sz="2400" dirty="0"/>
              <a:t>は、</a:t>
            </a:r>
            <a:r>
              <a:rPr lang="ja-JP" altLang="en-US" sz="2400" u="sng" dirty="0"/>
              <a:t>書くだけ</a:t>
            </a:r>
            <a:r>
              <a:rPr lang="ja-JP" altLang="en-US" sz="2400" dirty="0"/>
              <a:t>でも幸福感が高くなる。</a:t>
            </a:r>
            <a:endParaRPr lang="en-US" altLang="ja-JP" sz="2400" dirty="0"/>
          </a:p>
          <a:p>
            <a:pPr lvl="2">
              <a:lnSpc>
                <a:spcPct val="150000"/>
              </a:lnSpc>
              <a:buFont typeface="Wingdings" panose="05000000000000000000" pitchFamily="2" charset="2"/>
              <a:buChar char="l"/>
            </a:pPr>
            <a:r>
              <a:rPr lang="ja-JP" altLang="en-US" sz="2400" dirty="0">
                <a:solidFill>
                  <a:srgbClr val="C00000"/>
                </a:solidFill>
              </a:rPr>
              <a:t>感謝の日記</a:t>
            </a:r>
            <a:r>
              <a:rPr lang="ja-JP" altLang="en-US" sz="2400" dirty="0"/>
              <a:t>は、毎日よりも</a:t>
            </a:r>
            <a:r>
              <a:rPr lang="ja-JP" altLang="en-US" sz="2400" u="sng" dirty="0"/>
              <a:t>週</a:t>
            </a:r>
            <a:r>
              <a:rPr lang="en-US" altLang="ja-JP" sz="2400" u="sng" dirty="0"/>
              <a:t>1</a:t>
            </a:r>
            <a:r>
              <a:rPr lang="ja-JP" altLang="en-US" sz="2400" u="sng" dirty="0"/>
              <a:t>回程度つける</a:t>
            </a:r>
            <a:r>
              <a:rPr lang="ja-JP" altLang="en-US" sz="2400" dirty="0"/>
              <a:t>と幸福感が高くなる。</a:t>
            </a:r>
            <a:endParaRPr lang="en-US" altLang="ja-JP" sz="2400" dirty="0"/>
          </a:p>
          <a:p>
            <a:pPr lvl="3">
              <a:lnSpc>
                <a:spcPct val="150000"/>
              </a:lnSpc>
              <a:buFont typeface="Wingdings" panose="05000000000000000000" pitchFamily="2" charset="2"/>
              <a:buChar char="ü"/>
            </a:pPr>
            <a:endParaRPr lang="en-US" altLang="ja-JP" sz="2200" dirty="0"/>
          </a:p>
        </p:txBody>
      </p:sp>
      <p:pic>
        <p:nvPicPr>
          <p:cNvPr id="7170" name="Picture 2" descr="封筒が入った郵便受け・メールボックスのイラスト | かわいいフリー素材集 いらすとや">
            <a:extLst>
              <a:ext uri="{FF2B5EF4-FFF2-40B4-BE49-F238E27FC236}">
                <a16:creationId xmlns:a16="http://schemas.microsoft.com/office/drawing/2014/main" id="{8515D9AB-C399-362E-B559-721114B3D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623" y="4852600"/>
            <a:ext cx="2172517" cy="20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5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C875E-A829-4466-B768-081D6A03177C}"/>
              </a:ext>
            </a:extLst>
          </p:cNvPr>
          <p:cNvSpPr>
            <a:spLocks noGrp="1"/>
          </p:cNvSpPr>
          <p:nvPr>
            <p:ph type="title"/>
          </p:nvPr>
        </p:nvSpPr>
        <p:spPr/>
        <p:txBody>
          <a:bodyPr>
            <a:normAutofit fontScale="90000"/>
          </a:bodyPr>
          <a:lstStyle/>
          <a:p>
            <a:r>
              <a:rPr lang="ja-JP" altLang="en-US" sz="4000" dirty="0">
                <a:solidFill>
                  <a:schemeClr val="accent1">
                    <a:lumMod val="50000"/>
                  </a:schemeClr>
                </a:solidFill>
              </a:rPr>
              <a:t>まとめ：</a:t>
            </a:r>
            <a:r>
              <a:rPr lang="en-US" altLang="ja-JP" sz="4000" dirty="0">
                <a:solidFill>
                  <a:schemeClr val="accent1">
                    <a:lumMod val="50000"/>
                  </a:schemeClr>
                </a:solidFill>
              </a:rPr>
              <a:t>『</a:t>
            </a:r>
            <a:r>
              <a:rPr lang="ja-JP" altLang="en-US" sz="4000" dirty="0">
                <a:solidFill>
                  <a:schemeClr val="accent1">
                    <a:lumMod val="50000"/>
                  </a:schemeClr>
                </a:solidFill>
              </a:rPr>
              <a:t>感謝</a:t>
            </a:r>
            <a:r>
              <a:rPr lang="en-US" altLang="ja-JP" sz="4000" dirty="0">
                <a:solidFill>
                  <a:schemeClr val="accent1">
                    <a:lumMod val="50000"/>
                  </a:schemeClr>
                </a:solidFill>
              </a:rPr>
              <a:t>』</a:t>
            </a:r>
            <a:r>
              <a:rPr lang="ja-JP" altLang="en-US" sz="4000" dirty="0">
                <a:solidFill>
                  <a:schemeClr val="accent1">
                    <a:lumMod val="50000"/>
                  </a:schemeClr>
                </a:solidFill>
              </a:rPr>
              <a:t>に関する心理学研究</a:t>
            </a:r>
            <a:endParaRPr kumimoji="1" lang="ja-JP" altLang="en-US" sz="4000" dirty="0">
              <a:solidFill>
                <a:schemeClr val="accent1">
                  <a:lumMod val="50000"/>
                </a:schemeClr>
              </a:solidFill>
            </a:endParaRPr>
          </a:p>
        </p:txBody>
      </p:sp>
      <p:sp>
        <p:nvSpPr>
          <p:cNvPr id="3" name="コンテンツ プレースホルダー 2">
            <a:extLst>
              <a:ext uri="{FF2B5EF4-FFF2-40B4-BE49-F238E27FC236}">
                <a16:creationId xmlns:a16="http://schemas.microsoft.com/office/drawing/2014/main" id="{C90994E3-541F-49DF-AEAE-DA881F4B48A9}"/>
              </a:ext>
            </a:extLst>
          </p:cNvPr>
          <p:cNvSpPr>
            <a:spLocks noGrp="1"/>
          </p:cNvSpPr>
          <p:nvPr>
            <p:ph idx="1"/>
          </p:nvPr>
        </p:nvSpPr>
        <p:spPr>
          <a:xfrm>
            <a:off x="453006" y="1887794"/>
            <a:ext cx="8472880" cy="4764676"/>
          </a:xfrm>
        </p:spPr>
        <p:txBody>
          <a:bodyPr anchor="t">
            <a:normAutofit fontScale="92500" lnSpcReduction="10000"/>
          </a:bodyPr>
          <a:lstStyle/>
          <a:p>
            <a:pPr>
              <a:lnSpc>
                <a:spcPct val="130000"/>
              </a:lnSpc>
              <a:buFont typeface="Wingdings" panose="05000000000000000000" pitchFamily="2" charset="2"/>
              <a:buChar char="n"/>
            </a:pPr>
            <a:r>
              <a:rPr lang="ja-JP" altLang="en-US" sz="2800" dirty="0">
                <a:solidFill>
                  <a:srgbClr val="3333CC"/>
                </a:solidFill>
              </a:rPr>
              <a:t>日頃から、よく感謝するタイプの人は</a:t>
            </a:r>
            <a:r>
              <a:rPr lang="en-US" altLang="ja-JP" sz="2800" dirty="0">
                <a:solidFill>
                  <a:srgbClr val="3333CC"/>
                </a:solidFill>
              </a:rPr>
              <a:t>…</a:t>
            </a:r>
          </a:p>
          <a:p>
            <a:pPr lvl="1">
              <a:lnSpc>
                <a:spcPct val="130000"/>
              </a:lnSpc>
              <a:buFont typeface="Wingdings" panose="05000000000000000000" pitchFamily="2" charset="2"/>
              <a:buChar char="n"/>
            </a:pPr>
            <a:r>
              <a:rPr lang="ja-JP" altLang="en-US" sz="2200" dirty="0"/>
              <a:t>人生への満足感、幸福感が高い</a:t>
            </a:r>
            <a:endParaRPr lang="en-US" altLang="ja-JP" sz="2200" dirty="0"/>
          </a:p>
          <a:p>
            <a:pPr lvl="1">
              <a:lnSpc>
                <a:spcPct val="130000"/>
              </a:lnSpc>
              <a:buFont typeface="Wingdings" panose="05000000000000000000" pitchFamily="2" charset="2"/>
              <a:buChar char="n"/>
            </a:pPr>
            <a:r>
              <a:rPr lang="ja-JP" altLang="en-US" sz="2200" dirty="0"/>
              <a:t>バイタリティや楽観性が高い</a:t>
            </a:r>
            <a:endParaRPr lang="en-US" altLang="ja-JP" sz="2200" dirty="0"/>
          </a:p>
          <a:p>
            <a:pPr lvl="1">
              <a:lnSpc>
                <a:spcPct val="130000"/>
              </a:lnSpc>
              <a:buFont typeface="Wingdings" panose="05000000000000000000" pitchFamily="2" charset="2"/>
              <a:buChar char="n"/>
            </a:pPr>
            <a:r>
              <a:rPr lang="ja-JP" altLang="en-US" sz="2200" dirty="0"/>
              <a:t>不安や気分の落ち込みが少ない</a:t>
            </a:r>
            <a:endParaRPr lang="en-US" altLang="ja-JP" sz="2200" dirty="0"/>
          </a:p>
          <a:p>
            <a:pPr>
              <a:lnSpc>
                <a:spcPct val="130000"/>
              </a:lnSpc>
              <a:buFont typeface="Wingdings" panose="05000000000000000000" pitchFamily="2" charset="2"/>
              <a:buChar char="n"/>
            </a:pPr>
            <a:r>
              <a:rPr lang="ja-JP" altLang="en-US" sz="2800" dirty="0">
                <a:solidFill>
                  <a:srgbClr val="3333CC"/>
                </a:solidFill>
              </a:rPr>
              <a:t>感謝するタイプの人でなくても、手紙や日記によって感謝の気持ちを喚起させると</a:t>
            </a:r>
            <a:r>
              <a:rPr lang="en-US" altLang="ja-JP" sz="2800" dirty="0">
                <a:solidFill>
                  <a:srgbClr val="3333CC"/>
                </a:solidFill>
              </a:rPr>
              <a:t>…</a:t>
            </a:r>
          </a:p>
          <a:p>
            <a:pPr lvl="1">
              <a:lnSpc>
                <a:spcPct val="130000"/>
              </a:lnSpc>
              <a:buFont typeface="Wingdings" panose="05000000000000000000" pitchFamily="2" charset="2"/>
              <a:buChar char="n"/>
            </a:pPr>
            <a:r>
              <a:rPr lang="ja-JP" altLang="en-US" sz="2200" dirty="0"/>
              <a:t>幸福感が高まり、一定期間続く</a:t>
            </a:r>
            <a:endParaRPr lang="en-US" altLang="ja-JP" sz="2200" dirty="0"/>
          </a:p>
          <a:p>
            <a:pPr lvl="1">
              <a:lnSpc>
                <a:spcPct val="130000"/>
              </a:lnSpc>
              <a:buFont typeface="Wingdings" panose="05000000000000000000" pitchFamily="2" charset="2"/>
              <a:buChar char="n"/>
            </a:pPr>
            <a:r>
              <a:rPr lang="ja-JP" altLang="en-US" sz="2200" dirty="0"/>
              <a:t>気分の落ち込みが少ない</a:t>
            </a:r>
            <a:endParaRPr lang="en-US" altLang="ja-JP" sz="2200" dirty="0"/>
          </a:p>
          <a:p>
            <a:pPr lvl="1">
              <a:lnSpc>
                <a:spcPct val="130000"/>
              </a:lnSpc>
              <a:buFont typeface="Wingdings" panose="05000000000000000000" pitchFamily="2" charset="2"/>
              <a:buChar char="n"/>
            </a:pPr>
            <a:r>
              <a:rPr lang="ja-JP" altLang="en-US" sz="2200" dirty="0"/>
              <a:t>身体不調を訴えにくい</a:t>
            </a:r>
            <a:endParaRPr lang="en-US" altLang="ja-JP" sz="2200" dirty="0"/>
          </a:p>
        </p:txBody>
      </p:sp>
    </p:spTree>
    <p:extLst>
      <p:ext uri="{BB962C8B-B14F-4D97-AF65-F5344CB8AC3E}">
        <p14:creationId xmlns:p14="http://schemas.microsoft.com/office/powerpoint/2010/main" val="23558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Left)">
                                      <p:cBhvr>
                                        <p:cTn id="21" dur="500"/>
                                        <p:tgtEl>
                                          <p:spTgt spid="3">
                                            <p:txEl>
                                              <p:pRg st="4" end="4"/>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trips(downLeft)">
                                      <p:cBhvr>
                                        <p:cTn id="24" dur="500"/>
                                        <p:tgtEl>
                                          <p:spTgt spid="3">
                                            <p:txEl>
                                              <p:pRg st="5" end="5"/>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strips(downLef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配当">
  <a:themeElements>
    <a:clrScheme name="配当">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Override1.xml><?xml version="1.0" encoding="utf-8"?>
<a:themeOverride xmlns:a="http://schemas.openxmlformats.org/drawingml/2006/main">
  <a:clrScheme name="ユーザー定義 1">
    <a:dk1>
      <a:sysClr val="windowText" lastClr="000000"/>
    </a:dk1>
    <a:lt1>
      <a:sysClr val="window" lastClr="FFFFFF"/>
    </a:lt1>
    <a:dk2>
      <a:srgbClr val="455F51"/>
    </a:dk2>
    <a:lt2>
      <a:srgbClr val="E2DFCC"/>
    </a:lt2>
    <a:accent1>
      <a:srgbClr val="C1DF87"/>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10.xml><?xml version="1.0" encoding="utf-8"?>
<a:themeOverride xmlns:a="http://schemas.openxmlformats.org/drawingml/2006/main">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1.xml><?xml version="1.0" encoding="utf-8"?>
<a:themeOverride xmlns:a="http://schemas.openxmlformats.org/drawingml/2006/main">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2.xml><?xml version="1.0" encoding="utf-8"?>
<a:themeOverride xmlns:a="http://schemas.openxmlformats.org/drawingml/2006/main">
  <a:clrScheme name="ユーザー定義 4">
    <a:dk1>
      <a:sysClr val="windowText" lastClr="000000"/>
    </a:dk1>
    <a:lt1>
      <a:sysClr val="window" lastClr="FFFFFF"/>
    </a:lt1>
    <a:dk2>
      <a:srgbClr val="000000"/>
    </a:dk2>
    <a:lt2>
      <a:srgbClr val="F8F8F8"/>
    </a:lt2>
    <a:accent1>
      <a:srgbClr val="FFFFCC"/>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3.xml><?xml version="1.0" encoding="utf-8"?>
<a:themeOverride xmlns:a="http://schemas.openxmlformats.org/drawingml/2006/main">
  <a:clrScheme name="ユーザー定義 4">
    <a:dk1>
      <a:sysClr val="windowText" lastClr="000000"/>
    </a:dk1>
    <a:lt1>
      <a:sysClr val="window" lastClr="FFFFFF"/>
    </a:lt1>
    <a:dk2>
      <a:srgbClr val="000000"/>
    </a:dk2>
    <a:lt2>
      <a:srgbClr val="F8F8F8"/>
    </a:lt2>
    <a:accent1>
      <a:srgbClr val="FFFFCC"/>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ユーザー定義 4">
    <a:dk1>
      <a:sysClr val="windowText" lastClr="000000"/>
    </a:dk1>
    <a:lt1>
      <a:sysClr val="window" lastClr="FFFFFF"/>
    </a:lt1>
    <a:dk2>
      <a:srgbClr val="000000"/>
    </a:dk2>
    <a:lt2>
      <a:srgbClr val="F8F8F8"/>
    </a:lt2>
    <a:accent1>
      <a:srgbClr val="FFFFCC"/>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5.xml><?xml version="1.0" encoding="utf-8"?>
<a:themeOverride xmlns:a="http://schemas.openxmlformats.org/drawingml/2006/main">
  <a:clrScheme name="ユーザー定義 4">
    <a:dk1>
      <a:sysClr val="windowText" lastClr="000000"/>
    </a:dk1>
    <a:lt1>
      <a:sysClr val="window" lastClr="FFFFFF"/>
    </a:lt1>
    <a:dk2>
      <a:srgbClr val="000000"/>
    </a:dk2>
    <a:lt2>
      <a:srgbClr val="F8F8F8"/>
    </a:lt2>
    <a:accent1>
      <a:srgbClr val="FFFFCC"/>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ユーザー定義 1">
    <a:dk1>
      <a:sysClr val="windowText" lastClr="000000"/>
    </a:dk1>
    <a:lt1>
      <a:sysClr val="window" lastClr="FFFFFF"/>
    </a:lt1>
    <a:dk2>
      <a:srgbClr val="455F51"/>
    </a:dk2>
    <a:lt2>
      <a:srgbClr val="E2DFCC"/>
    </a:lt2>
    <a:accent1>
      <a:srgbClr val="C1DF87"/>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3.xml><?xml version="1.0" encoding="utf-8"?>
<a:themeOverride xmlns:a="http://schemas.openxmlformats.org/drawingml/2006/main">
  <a:clrScheme name="ユーザー定義 1">
    <a:dk1>
      <a:sysClr val="windowText" lastClr="000000"/>
    </a:dk1>
    <a:lt1>
      <a:sysClr val="window" lastClr="FFFFFF"/>
    </a:lt1>
    <a:dk2>
      <a:srgbClr val="455F51"/>
    </a:dk2>
    <a:lt2>
      <a:srgbClr val="E2DFCC"/>
    </a:lt2>
    <a:accent1>
      <a:srgbClr val="C1DF87"/>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4.xml><?xml version="1.0" encoding="utf-8"?>
<a:themeOverride xmlns:a="http://schemas.openxmlformats.org/drawingml/2006/main">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5.xml><?xml version="1.0" encoding="utf-8"?>
<a:themeOverride xmlns:a="http://schemas.openxmlformats.org/drawingml/2006/main">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6.xml><?xml version="1.0" encoding="utf-8"?>
<a:themeOverride xmlns:a="http://schemas.openxmlformats.org/drawingml/2006/main">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7.xml><?xml version="1.0" encoding="utf-8"?>
<a:themeOverride xmlns:a="http://schemas.openxmlformats.org/drawingml/2006/main">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8.xml><?xml version="1.0" encoding="utf-8"?>
<a:themeOverride xmlns:a="http://schemas.openxmlformats.org/drawingml/2006/main">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9.xml><?xml version="1.0" encoding="utf-8"?>
<a:themeOverride xmlns:a="http://schemas.openxmlformats.org/drawingml/2006/main">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配当</Template>
  <TotalTime>0</TotalTime>
  <Words>966</Words>
  <Application>Microsoft Office PowerPoint</Application>
  <PresentationFormat>画面に合わせる (4:3)</PresentationFormat>
  <Paragraphs>113</Paragraphs>
  <Slides>15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15</vt:i4>
      </vt:variant>
    </vt:vector>
  </HeadingPairs>
  <TitlesOfParts>
    <vt:vector size="20" baseType="lpstr">
      <vt:lpstr>Gill Sans MT</vt:lpstr>
      <vt:lpstr>Wingdings</vt:lpstr>
      <vt:lpstr>Wingdings 2</vt:lpstr>
      <vt:lpstr>配当</vt:lpstr>
      <vt:lpstr>1_配当</vt:lpstr>
      <vt:lpstr>こころのお話し</vt:lpstr>
      <vt:lpstr>最初に</vt:lpstr>
      <vt:lpstr>本日のテーマ：感謝</vt:lpstr>
      <vt:lpstr>『感謝』に関する心理学研究</vt:lpstr>
      <vt:lpstr>『感謝』に関する心理学研究</vt:lpstr>
      <vt:lpstr>『感謝』に関する心理学研究</vt:lpstr>
      <vt:lpstr>『感謝』に関する心理学研究</vt:lpstr>
      <vt:lpstr>『感謝』に関する心理学研究</vt:lpstr>
      <vt:lpstr>まとめ：『感謝』に関する心理学研究</vt:lpstr>
      <vt:lpstr>なぜ『感謝』は人を幸せにするのか？</vt:lpstr>
      <vt:lpstr>なぜ『感謝』は人を幸せにするのか？</vt:lpstr>
      <vt:lpstr>あなたの『感謝』を考えてみましょう</vt:lpstr>
      <vt:lpstr>あなたの『感謝』を考えてみましょう</vt:lpstr>
      <vt:lpstr>『感謝』を増やすために</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masae</dc:creator>
  <cp:lastModifiedBy>新山伸一</cp:lastModifiedBy>
  <cp:revision>48</cp:revision>
  <cp:lastPrinted>2023-02-23T20:12:08Z</cp:lastPrinted>
  <dcterms:created xsi:type="dcterms:W3CDTF">2023-02-13T13:27:13Z</dcterms:created>
  <dcterms:modified xsi:type="dcterms:W3CDTF">2023-02-24T01:24:51Z</dcterms:modified>
</cp:coreProperties>
</file>